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heme/themeOverride7.xml" ContentType="application/vnd.openxmlformats-officedocument.themeOverride+xml"/>
  <Override PartName="/ppt/theme/themeOverride8.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6.xml" ContentType="application/vnd.openxmlformats-officedocument.themeOverride+xml"/>
  <Override PartName="/ppt/theme/themeOverride10.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764" y="-61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14350" y="2840568"/>
            <a:ext cx="5829300" cy="1960033"/>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3729037" y="488951"/>
            <a:ext cx="1157288" cy="104013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257175" y="488951"/>
            <a:ext cx="3357563" cy="104013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41735" y="5875867"/>
            <a:ext cx="5829300" cy="1816100"/>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42900" y="366184"/>
            <a:ext cx="6172200" cy="1524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42900" y="364067"/>
            <a:ext cx="2256235" cy="154940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344216" y="6400800"/>
            <a:ext cx="4114800" cy="755651"/>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A8A86AE-EECC-4BA5-9127-AF2659893DD8}" type="datetimeFigureOut">
              <a:rPr lang="el-GR" smtClean="0"/>
              <a:pPr/>
              <a:t>27/8/2022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0FA070-2C1F-4446-8D86-CB35411ECF2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A8A86AE-EECC-4BA5-9127-AF2659893DD8}" type="datetimeFigureOut">
              <a:rPr lang="el-GR" smtClean="0"/>
              <a:pPr/>
              <a:t>27/8/2022</a:t>
            </a:fld>
            <a:endParaRPr lang="el-GR"/>
          </a:p>
        </p:txBody>
      </p:sp>
      <p:sp>
        <p:nvSpPr>
          <p:cNvPr id="5" name="4 - Θέση υποσέλιδου"/>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F0FA070-2C1F-4446-8D86-CB35411ECF2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9.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0.xml"/><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3.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4.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5.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6.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7.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8.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62427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GB" sz="16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Π</a:t>
            </a:r>
            <a:r>
              <a:rPr kumimoji="0" lang="en-GB" sz="1600" b="1" i="0" u="none" strike="noStrike" cap="none" normalizeH="0" baseline="0" dirty="0" smtClean="0" bmk="">
                <a:ln>
                  <a:noFill/>
                </a:ln>
                <a:solidFill>
                  <a:schemeClr val="bg1"/>
                </a:solidFill>
                <a:effectLst/>
                <a:latin typeface="Calibri" pitchFamily="34" charset="0"/>
                <a:ea typeface="Times New Roman" pitchFamily="18" charset="0"/>
                <a:cs typeface="Arial" pitchFamily="34" charset="0"/>
              </a:rPr>
              <a:t>ΑΡΑΚΟΛΟΥΘΗΣΗ ΠΡΑΞΕΩΝ – ΕΠΑΛΗΘΕΥΣΕΙΣ – ΠΙΣΤΟΠΟΙΗΣΕΙΣ</a:t>
            </a:r>
            <a:endParaRPr kumimoji="0" lang="en-GB"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6 - Ορθογώνιο"/>
          <p:cNvSpPr/>
          <p:nvPr/>
        </p:nvSpPr>
        <p:spPr>
          <a:xfrm>
            <a:off x="1857364" y="1357290"/>
            <a:ext cx="2804037" cy="369332"/>
          </a:xfrm>
          <a:prstGeom prst="rect">
            <a:avLst/>
          </a:prstGeom>
        </p:spPr>
        <p:txBody>
          <a:bodyPr wrap="none">
            <a:spAutoFit/>
          </a:bodyPr>
          <a:lstStyle/>
          <a:p>
            <a:r>
              <a:rPr lang="el-GR" b="1" u="sng" dirty="0">
                <a:solidFill>
                  <a:schemeClr val="bg1"/>
                </a:solidFill>
              </a:rPr>
              <a:t>Λογιστική παρακολούθηση</a:t>
            </a:r>
            <a:endParaRPr lang="el-GR" u="sng" dirty="0">
              <a:solidFill>
                <a:schemeClr val="bg1"/>
              </a:solidFill>
            </a:endParaRPr>
          </a:p>
        </p:txBody>
      </p:sp>
      <p:sp>
        <p:nvSpPr>
          <p:cNvPr id="11266" name="Rectangle 2"/>
          <p:cNvSpPr>
            <a:spLocks noChangeArrowheads="1"/>
          </p:cNvSpPr>
          <p:nvPr/>
        </p:nvSpPr>
        <p:spPr bwMode="auto">
          <a:xfrm>
            <a:off x="0" y="2214546"/>
            <a:ext cx="6858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Οι δικαιούχοι είναι υπεύθυνοι εξ ολοκλήρου απέναντι στους αρμόδιους Φορείς για την υλοποίηση, την παρακολούθηση και τη διασφάλιση της προόδου του έργου τους, την ορθή τήρηση των χρονοδιαγραμμάτων και των λοιπών όρων και περιορισμών καθώς και την ολοκλήρωση του Φυσικού και Οικονομικού Αντικειμένου (ΦΟΑ), με βάση τα εγκεκριμένα χαρακτηριστικά του έργου τους. </a:t>
            </a:r>
            <a:endParaRPr kumimoji="0" lang="en-US" sz="14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Τα παραστατικά δαπανών συνοδεύονται υποχρεωτικά από </a:t>
            </a:r>
            <a:r>
              <a:rPr kumimoji="0" lang="el-GR" sz="1400" b="1"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εξοφλημένα τιμολόγια ή από λογιστικά έγγραφα ισοδύναμης αποδεικτικής ισχύος</a:t>
            </a: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 σύμφωνα με την εθνική νομοθεσία</a:t>
            </a: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Helvetica"/>
              </a:rPr>
              <a:t>. Όλα τα δικαιολογητικά, πρωτότυπα τιμολόγια κ.λπ. παραστατικά στοιχεία δαπανών του έργου τηρούνται από τον αντίστοιχο δικαιούχο και τίθενται, οποτεδήποτε αυτό ζητηθεί, συγκεντρωμένα στη διάθεση του ΕΦΔ και των λοιπών αρμοδίων ελεγκτικών οργάνων, που προβλέπονται από την εθνική και κοινοτική νομοθεσία. </a:t>
            </a:r>
            <a:endParaRPr kumimoji="0" lang="en-US" sz="1400" b="0" i="0" u="none" strike="noStrike" cap="none" normalizeH="0" baseline="0" dirty="0" smtClean="0">
              <a:ln>
                <a:noFill/>
              </a:ln>
              <a:solidFill>
                <a:schemeClr val="bg1"/>
              </a:solidFill>
              <a:effectLst/>
              <a:latin typeface="Calibri" pitchFamily="34" charset="0"/>
              <a:ea typeface="Times New Roman" pitchFamily="18" charset="0"/>
              <a:cs typeface="Helvetica"/>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a:solidFill>
                <a:schemeClr val="bg1"/>
              </a:solidFill>
              <a:latin typeface="Calibri" pitchFamily="34" charset="0"/>
              <a:ea typeface="Times New Roman" pitchFamily="18" charset="0"/>
              <a:cs typeface="Helvetic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Helvetica"/>
              </a:rPr>
              <a:t>Τα πρωτότυπα των παραστατικών δαπανών πρέπει να σφραγίζονται με την ακόλουθη ένδειξη: </a:t>
            </a:r>
            <a:r>
              <a:rPr kumimoji="0" lang="el-GR" sz="1400" b="1" i="0" u="none" strike="noStrike" cap="none" normalizeH="0" baseline="0" dirty="0" smtClean="0">
                <a:ln>
                  <a:noFill/>
                </a:ln>
                <a:solidFill>
                  <a:schemeClr val="bg1"/>
                </a:solidFill>
                <a:effectLst/>
                <a:latin typeface="Calibri" pitchFamily="34" charset="0"/>
                <a:ea typeface="Times New Roman" pitchFamily="18" charset="0"/>
                <a:cs typeface="Helvetica"/>
              </a:rPr>
              <a:t>«ΕΠ "ΠΕΛΟΠΟΝΝΗΣΟΣ" 2014-2020/ (κωδικός και ακρωνύμιο του έργου)»</a:t>
            </a: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Helvetica"/>
              </a:rPr>
              <a:t>.</a:t>
            </a:r>
            <a:endParaRPr kumimoji="0" lang="en-US" sz="1400" b="0" i="0" u="none" strike="noStrike" cap="none" normalizeH="0" baseline="0" dirty="0" smtClean="0">
              <a:ln>
                <a:noFill/>
              </a:ln>
              <a:solidFill>
                <a:schemeClr val="bg1"/>
              </a:solidFill>
              <a:effectLst/>
              <a:latin typeface="Calibri" pitchFamily="34" charset="0"/>
              <a:ea typeface="Times New Roman" pitchFamily="18" charset="0"/>
              <a:cs typeface="Helvetica"/>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Κάθε παράβαση των όρων της απόφασης ένταξης συνεπάγεται τη λήψη διορθωτικών μέτρων, τα οποία μπορεί να κλιμακωθούν από τη διατύπωση στον Δικαιούχο απλών συστάσεων συμμόρφωσης μέχρι και την ενεργοποίηση των διαδικασιών ανάκλησης και έντοκης επιστροφής της καταβληθείσας δημόσιας χρηματοδότησης κατά τις διατάξεις του Κώδικα Είσπραξης Δημοσίων Εσόδων (ΚΕΔΕ).</a:t>
            </a:r>
            <a:endParaRPr kumimoji="0" lang="el-GR" sz="1400" b="0" i="0" u="none" strike="noStrike" cap="none" normalizeH="0" baseline="0" dirty="0" smtClean="0">
              <a:ln>
                <a:noFill/>
              </a:ln>
              <a:solidFill>
                <a:schemeClr val="bg1"/>
              </a:solidFill>
              <a:effectLst/>
              <a:latin typeface="Arial" pitchFamily="34" charset="0"/>
              <a:cs typeface="Arial" pitchFamily="34" charset="0"/>
            </a:endParaRPr>
          </a:p>
        </p:txBody>
      </p:sp>
      <p:pic>
        <p:nvPicPr>
          <p:cNvPr id="8" name="7 - Εικόνα" descr="logo-arkadia2020-last-web.jpg"/>
          <p:cNvPicPr>
            <a:picLocks noChangeAspect="1"/>
          </p:cNvPicPr>
          <p:nvPr/>
        </p:nvPicPr>
        <p:blipFill>
          <a:blip r:embed="rId3" cstate="print"/>
          <a:stretch>
            <a:fillRect/>
          </a:stretch>
        </p:blipFill>
        <p:spPr>
          <a:xfrm>
            <a:off x="0" y="8576072"/>
            <a:ext cx="6858000" cy="567928"/>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0" y="0"/>
            <a:ext cx="928670" cy="884553"/>
          </a:xfrm>
          <a:prstGeom prst="rect">
            <a:avLst/>
          </a:prstGeom>
          <a:noFill/>
          <a:ln w="9525">
            <a:noFill/>
            <a:miter lim="800000"/>
            <a:headEnd/>
            <a:tailEnd/>
          </a:ln>
          <a:effectLst/>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928670" y="857224"/>
            <a:ext cx="453842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a:r>
              <a:rPr lang="el-GR" b="1" u="sng" cap="all" dirty="0" smtClean="0">
                <a:solidFill>
                  <a:schemeClr val="bg1"/>
                </a:solidFill>
              </a:rPr>
              <a:t>3. </a:t>
            </a:r>
            <a:r>
              <a:rPr lang="en-GB" b="1" u="sng" cap="all" dirty="0" smtClean="0">
                <a:solidFill>
                  <a:schemeClr val="bg1"/>
                </a:solidFill>
              </a:rPr>
              <a:t>ΤΡΟΠΟΠΟΙΗΣΕΙΣ </a:t>
            </a:r>
            <a:r>
              <a:rPr lang="en-GB" b="1" u="sng" cap="all" dirty="0">
                <a:solidFill>
                  <a:schemeClr val="bg1"/>
                </a:solidFill>
              </a:rPr>
              <a:t>ΕΓΚΡΙΤΙΚΩΝ ΑΠΟΦΑΣΕΩΝ</a:t>
            </a:r>
            <a:endParaRPr lang="el-GR" sz="1600" u="sng" dirty="0">
              <a:solidFill>
                <a:schemeClr val="bg1"/>
              </a:solidFill>
            </a:endParaRPr>
          </a:p>
        </p:txBody>
      </p:sp>
      <p:sp>
        <p:nvSpPr>
          <p:cNvPr id="11266" name="Rectangle 2"/>
          <p:cNvSpPr>
            <a:spLocks noChangeArrowheads="1"/>
          </p:cNvSpPr>
          <p:nvPr/>
        </p:nvSpPr>
        <p:spPr bwMode="auto">
          <a:xfrm>
            <a:off x="0" y="1714480"/>
            <a:ext cx="6858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smtClean="0">
                <a:solidFill>
                  <a:schemeClr val="bg1"/>
                </a:solidFill>
              </a:rPr>
              <a:t>Αιτήματα τροποποίησης υποβάλλονται από τους δικαιούχους ηλεκτρονικά στο Πληροφοριακό Σύστημα Κρατικών Ενισχύσεων (ΠΣΚΕ), καταχωρίζοντας τα σχετικά πεδία του σημείου «ΑΙΤΗΜΑ ΤΡΟΠΟΠΟΙΗΣΗΣ» του ΠΣΚΕ. Ο δικαιούχος επισυνάπτει στο ΠΣΚΕ έντυπο αιτήματος τροποποίησης, το οποίο </a:t>
            </a:r>
            <a:r>
              <a:rPr lang="el-GR" sz="1400" dirty="0" smtClean="0">
                <a:solidFill>
                  <a:schemeClr val="bg1"/>
                </a:solidFill>
              </a:rPr>
              <a:t>θα αναρτηθεί στον </a:t>
            </a:r>
            <a:r>
              <a:rPr lang="el-GR" sz="1400" dirty="0" err="1" smtClean="0">
                <a:solidFill>
                  <a:schemeClr val="bg1"/>
                </a:solidFill>
              </a:rPr>
              <a:t>ιστοτόπο</a:t>
            </a:r>
            <a:r>
              <a:rPr lang="el-GR" sz="1400" dirty="0" smtClean="0">
                <a:solidFill>
                  <a:schemeClr val="bg1"/>
                </a:solidFill>
              </a:rPr>
              <a:t> της Εταιρείας και τους </a:t>
            </a:r>
            <a:r>
              <a:rPr lang="el-GR" sz="1400" dirty="0" err="1" smtClean="0">
                <a:solidFill>
                  <a:schemeClr val="bg1"/>
                </a:solidFill>
              </a:rPr>
              <a:t>ιστότοπους</a:t>
            </a:r>
            <a:r>
              <a:rPr lang="el-GR" sz="1400" dirty="0" smtClean="0">
                <a:solidFill>
                  <a:schemeClr val="bg1"/>
                </a:solidFill>
              </a:rPr>
              <a:t> </a:t>
            </a:r>
            <a:r>
              <a:rPr lang="el-GR" sz="1400" dirty="0" err="1" smtClean="0">
                <a:solidFill>
                  <a:schemeClr val="bg1"/>
                </a:solidFill>
              </a:rPr>
              <a:t>ενημερωσης</a:t>
            </a:r>
            <a:r>
              <a:rPr lang="el-GR" sz="1400" dirty="0" smtClean="0">
                <a:solidFill>
                  <a:schemeClr val="bg1"/>
                </a:solidFill>
              </a:rPr>
              <a:t> του ΕΣΠΑ και του ΠΕΠ Πελοποννήσου, </a:t>
            </a:r>
            <a:r>
              <a:rPr lang="el-GR" sz="1400" dirty="0" smtClean="0">
                <a:solidFill>
                  <a:schemeClr val="bg1"/>
                </a:solidFill>
              </a:rPr>
              <a:t>το οποίο ο δικαιούχος αναπαράγει/«κατεβάζει», το συμπληρώνει κατάλληλα και το επισυνάπτει στο ΠΣΚΕ σε </a:t>
            </a:r>
            <a:r>
              <a:rPr lang="el-GR" sz="1400" dirty="0" err="1" smtClean="0">
                <a:solidFill>
                  <a:schemeClr val="bg1"/>
                </a:solidFill>
              </a:rPr>
              <a:t>pdf</a:t>
            </a:r>
            <a:r>
              <a:rPr lang="el-GR" sz="1400" dirty="0" smtClean="0">
                <a:solidFill>
                  <a:schemeClr val="bg1"/>
                </a:solidFill>
              </a:rPr>
              <a:t> μορφή. Ο δικαιούχος υποχρεούται να υποβάλλει σε φυσική μορφή τα απαιτούμενα δικαιολογητικά και παραστατικά προκειμένου να τεκμηριώσει το αίτημα του. </a:t>
            </a:r>
            <a:endParaRPr lang="el-GR" sz="1400" dirty="0" smtClean="0">
              <a:solidFill>
                <a:schemeClr val="bg1"/>
              </a:solidFill>
            </a:endParaRPr>
          </a:p>
          <a:p>
            <a:endParaRPr lang="el-GR" sz="1400" dirty="0" smtClean="0">
              <a:solidFill>
                <a:schemeClr val="bg1"/>
              </a:solidFill>
            </a:endParaRPr>
          </a:p>
          <a:p>
            <a:r>
              <a:rPr lang="el-GR" sz="1400" dirty="0" smtClean="0">
                <a:solidFill>
                  <a:schemeClr val="bg1"/>
                </a:solidFill>
              </a:rPr>
              <a:t>Τα </a:t>
            </a:r>
            <a:r>
              <a:rPr lang="el-GR" sz="1400" dirty="0" smtClean="0">
                <a:solidFill>
                  <a:schemeClr val="bg1"/>
                </a:solidFill>
              </a:rPr>
              <a:t>αιτήματα τροποποίησης, εκτός αυτών που υποβάλλονται για λόγους ανωτέρας βίας, μπορούν να κατατίθενται μετά το πρώτο εξάμηνο από την ημερομηνία της Απόφασης επιχορήγησης του Επενδυτικού Σχεδίου (η ημερομηνία υποβολής καθορίζεται από τον αριθμό πρωτοκόλλου που θα αποδοθεί στο σχετικό εισερχόμενο έγγραφο).</a:t>
            </a:r>
          </a:p>
          <a:p>
            <a:r>
              <a:rPr lang="el-GR" sz="1400" dirty="0" smtClean="0">
                <a:solidFill>
                  <a:schemeClr val="bg1"/>
                </a:solidFill>
              </a:rPr>
              <a:t>Η έγκριση της τροποποίησης αποτελεί απαιτούμενο για την υλοποίηση και πληρωμή ενεργειών που προβλέπονται στο αίτημα τροποποίησης</a:t>
            </a:r>
            <a:r>
              <a:rPr lang="el-GR" sz="1400" dirty="0" smtClean="0">
                <a:solidFill>
                  <a:schemeClr val="bg1"/>
                </a:solidFill>
              </a:rPr>
              <a:t>.</a:t>
            </a:r>
          </a:p>
          <a:p>
            <a:endParaRPr lang="el-GR" sz="1400" dirty="0" smtClean="0">
              <a:solidFill>
                <a:schemeClr val="bg1"/>
              </a:solidFill>
            </a:endParaRPr>
          </a:p>
          <a:p>
            <a:r>
              <a:rPr lang="el-GR" sz="1400" dirty="0" smtClean="0">
                <a:solidFill>
                  <a:schemeClr val="bg1"/>
                </a:solidFill>
              </a:rPr>
              <a:t>Σε περίπτωση που οι προτεινόμενες αλλαγές του Επενδυτικού Σχεδίου επηρεάζουν την αρχική αξιολόγηση και τη βαθμολόγηση των κριτηρίων επιλογής, το αίτημα παραπέμπεται για επαναξιολόγηση στην Επιτροπή Αξιολόγησης. Η Επιτροπή Αξιολόγησης υποβάλλει στα αρμόδια όργανα του ΕΦΔ το αποτέλεσμα της επαναξιολόγησης και ο ΕΦΔ εισηγείται, με τη σύμφωνη γνώμη της ΕΣΔΠ του ΕΦΔ, στον Περιφερειάρχη Πελοποννήσου την έκδοση εγκριτικής ή απορριπτικής απόφασης</a:t>
            </a:r>
            <a:r>
              <a:rPr lang="el-GR" sz="1400" dirty="0" smtClean="0">
                <a:solidFill>
                  <a:schemeClr val="bg1"/>
                </a:solidFill>
              </a:rPr>
              <a:t>.</a:t>
            </a:r>
          </a:p>
          <a:p>
            <a:endParaRPr lang="el-GR" sz="1400" dirty="0" smtClean="0">
              <a:solidFill>
                <a:schemeClr val="bg1"/>
              </a:solidFill>
            </a:endParaRPr>
          </a:p>
          <a:p>
            <a:r>
              <a:rPr lang="el-GR" sz="1400" dirty="0" smtClean="0">
                <a:solidFill>
                  <a:schemeClr val="bg1"/>
                </a:solidFill>
              </a:rPr>
              <a:t>Επισημαίνεται </a:t>
            </a:r>
            <a:r>
              <a:rPr lang="el-GR" sz="1400" dirty="0" smtClean="0">
                <a:solidFill>
                  <a:schemeClr val="bg1"/>
                </a:solidFill>
              </a:rPr>
              <a:t>ότι δύναται να υποβληθεί και να εξεταστεί μέχρι </a:t>
            </a:r>
            <a:r>
              <a:rPr lang="el-GR" sz="1400" b="1" dirty="0" smtClean="0">
                <a:solidFill>
                  <a:schemeClr val="bg1"/>
                </a:solidFill>
              </a:rPr>
              <a:t>ένα αίτημα τροποποίησης</a:t>
            </a:r>
            <a:r>
              <a:rPr lang="el-GR" sz="1400" dirty="0" smtClean="0">
                <a:solidFill>
                  <a:schemeClr val="bg1"/>
                </a:solidFill>
              </a:rPr>
              <a:t> για εγκεκριμένα Επιχειρηματικά Σχέδια προϋπολογισμού </a:t>
            </a:r>
            <a:r>
              <a:rPr lang="el-GR" sz="1400" b="1" dirty="0" smtClean="0">
                <a:solidFill>
                  <a:schemeClr val="bg1"/>
                </a:solidFill>
              </a:rPr>
              <a:t>μέχρι 200.000 €</a:t>
            </a:r>
            <a:r>
              <a:rPr lang="el-GR" sz="1400" dirty="0" smtClean="0">
                <a:solidFill>
                  <a:schemeClr val="bg1"/>
                </a:solidFill>
              </a:rPr>
              <a:t> και μέχρι </a:t>
            </a:r>
            <a:r>
              <a:rPr lang="el-GR" sz="1400" b="1" dirty="0" smtClean="0">
                <a:solidFill>
                  <a:schemeClr val="bg1"/>
                </a:solidFill>
              </a:rPr>
              <a:t>δύο αιτήματα</a:t>
            </a:r>
            <a:r>
              <a:rPr lang="el-GR" sz="1400" dirty="0" smtClean="0">
                <a:solidFill>
                  <a:schemeClr val="bg1"/>
                </a:solidFill>
              </a:rPr>
              <a:t> για εγκεκριμένα Επιχειρηματικά Σχέδια προϋπολογισμού </a:t>
            </a:r>
            <a:r>
              <a:rPr lang="el-GR" sz="1400" b="1" dirty="0" smtClean="0">
                <a:solidFill>
                  <a:schemeClr val="bg1"/>
                </a:solidFill>
              </a:rPr>
              <a:t>μεγαλύτερου των 200.000 €</a:t>
            </a:r>
            <a:r>
              <a:rPr lang="el-GR" sz="1400" b="1" dirty="0" smtClean="0">
                <a:solidFill>
                  <a:schemeClr val="bg1"/>
                </a:solidFill>
              </a:rPr>
              <a:t>.</a:t>
            </a:r>
            <a:endParaRPr lang="el-GR" sz="1400" dirty="0" smtClean="0">
              <a:solidFill>
                <a:schemeClr val="bg1"/>
              </a:solidFill>
            </a:endParaRPr>
          </a:p>
        </p:txBody>
      </p:sp>
      <p:sp>
        <p:nvSpPr>
          <p:cNvPr id="6" name="5 - Ορθογώνιο"/>
          <p:cNvSpPr/>
          <p:nvPr/>
        </p:nvSpPr>
        <p:spPr>
          <a:xfrm>
            <a:off x="1357298" y="1285852"/>
            <a:ext cx="3042821" cy="307777"/>
          </a:xfrm>
          <a:prstGeom prst="rect">
            <a:avLst/>
          </a:prstGeom>
        </p:spPr>
        <p:txBody>
          <a:bodyPr wrap="none">
            <a:spAutoFit/>
          </a:bodyPr>
          <a:lstStyle/>
          <a:p>
            <a:pPr lvl="1"/>
            <a:r>
              <a:rPr lang="el-GR" sz="1400" b="1" u="sng" dirty="0" smtClean="0">
                <a:solidFill>
                  <a:schemeClr val="bg1"/>
                </a:solidFill>
              </a:rPr>
              <a:t>3.1 </a:t>
            </a:r>
            <a:r>
              <a:rPr lang="en-GB" sz="1400" b="1" u="sng" dirty="0" smtClean="0">
                <a:solidFill>
                  <a:schemeClr val="bg1"/>
                </a:solidFill>
              </a:rPr>
              <a:t>ΔΙΑΔΙΚΑΣΙΑ </a:t>
            </a:r>
            <a:r>
              <a:rPr lang="en-GB" sz="1400" b="1" u="sng" dirty="0">
                <a:solidFill>
                  <a:schemeClr val="bg1"/>
                </a:solidFill>
              </a:rPr>
              <a:t>ΤΡΟΠΟΠΟΙΗΣΗΣ</a:t>
            </a:r>
            <a:endParaRPr lang="el-GR" sz="1400"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928670" y="857224"/>
            <a:ext cx="453842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a:r>
              <a:rPr lang="el-GR" b="1" u="sng" cap="all" dirty="0" smtClean="0">
                <a:solidFill>
                  <a:schemeClr val="bg1"/>
                </a:solidFill>
              </a:rPr>
              <a:t>3. </a:t>
            </a:r>
            <a:r>
              <a:rPr lang="en-GB" b="1" u="sng" cap="all" dirty="0" smtClean="0">
                <a:solidFill>
                  <a:schemeClr val="bg1"/>
                </a:solidFill>
              </a:rPr>
              <a:t>ΤΡΟΠΟΠΟΙΗΣΕΙΣ </a:t>
            </a:r>
            <a:r>
              <a:rPr lang="en-GB" b="1" u="sng" cap="all" dirty="0">
                <a:solidFill>
                  <a:schemeClr val="bg1"/>
                </a:solidFill>
              </a:rPr>
              <a:t>ΕΓΚΡΙΤΙΚΩΝ ΑΠΟΦΑΣΕΩΝ</a:t>
            </a:r>
            <a:endParaRPr lang="el-GR" sz="1600" u="sng" dirty="0">
              <a:solidFill>
                <a:schemeClr val="bg1"/>
              </a:solidFill>
            </a:endParaRPr>
          </a:p>
        </p:txBody>
      </p:sp>
      <p:sp>
        <p:nvSpPr>
          <p:cNvPr id="11266" name="Rectangle 2"/>
          <p:cNvSpPr>
            <a:spLocks noChangeArrowheads="1"/>
          </p:cNvSpPr>
          <p:nvPr/>
        </p:nvSpPr>
        <p:spPr bwMode="auto">
          <a:xfrm>
            <a:off x="0" y="1714480"/>
            <a:ext cx="6858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smtClean="0">
                <a:solidFill>
                  <a:schemeClr val="bg1"/>
                </a:solidFill>
              </a:rPr>
              <a:t>Οι τροποποιήσεις στοιχείων της εγκριτικής απόφασης, που εξετάζονται, είναι οι παρακάτω:</a:t>
            </a:r>
          </a:p>
          <a:p>
            <a:pPr lvl="1">
              <a:buFont typeface="Wingdings" pitchFamily="2" charset="2"/>
              <a:buChar char="v"/>
            </a:pPr>
            <a:r>
              <a:rPr lang="el-GR" sz="1400" dirty="0" smtClean="0">
                <a:solidFill>
                  <a:schemeClr val="bg1"/>
                </a:solidFill>
              </a:rPr>
              <a:t>     Τροποποίηση </a:t>
            </a:r>
            <a:r>
              <a:rPr lang="el-GR" sz="1400" dirty="0" smtClean="0">
                <a:solidFill>
                  <a:schemeClr val="bg1"/>
                </a:solidFill>
              </a:rPr>
              <a:t>στοιχείων των δαπανών και των παραδοτέων, που δεν </a:t>
            </a:r>
            <a:r>
              <a:rPr lang="el-GR" sz="1400" dirty="0" smtClean="0">
                <a:solidFill>
                  <a:schemeClr val="bg1"/>
                </a:solidFill>
              </a:rPr>
              <a:t>	επηρεάζουν </a:t>
            </a:r>
            <a:r>
              <a:rPr lang="el-GR" sz="1400" dirty="0" smtClean="0">
                <a:solidFill>
                  <a:schemeClr val="bg1"/>
                </a:solidFill>
              </a:rPr>
              <a:t>τη φύση και τους στόχους του Επενδυτικού Σχεδίου και τους </a:t>
            </a:r>
            <a:r>
              <a:rPr lang="el-GR" sz="1400" dirty="0" smtClean="0">
                <a:solidFill>
                  <a:schemeClr val="bg1"/>
                </a:solidFill>
              </a:rPr>
              <a:t>	όρους </a:t>
            </a:r>
            <a:r>
              <a:rPr lang="el-GR" sz="1400" dirty="0" smtClean="0">
                <a:solidFill>
                  <a:schemeClr val="bg1"/>
                </a:solidFill>
              </a:rPr>
              <a:t>και προϋποθέσεις της πρόσκλησης.</a:t>
            </a:r>
          </a:p>
          <a:p>
            <a:pPr lvl="1">
              <a:buFont typeface="Wingdings" pitchFamily="2" charset="2"/>
              <a:buChar char="v"/>
            </a:pPr>
            <a:r>
              <a:rPr lang="el-GR" sz="1400" dirty="0" smtClean="0">
                <a:solidFill>
                  <a:schemeClr val="bg1"/>
                </a:solidFill>
              </a:rPr>
              <a:t>     Τροποποίηση </a:t>
            </a:r>
            <a:r>
              <a:rPr lang="el-GR" sz="1400" dirty="0" smtClean="0">
                <a:solidFill>
                  <a:schemeClr val="bg1"/>
                </a:solidFill>
              </a:rPr>
              <a:t>προϋπολογισμού </a:t>
            </a:r>
            <a:r>
              <a:rPr lang="el-GR" sz="1400" b="1" dirty="0" smtClean="0">
                <a:solidFill>
                  <a:schemeClr val="bg1"/>
                </a:solidFill>
              </a:rPr>
              <a:t>με αυξομείωση ανά κατηγορία δαπάνης ως </a:t>
            </a:r>
            <a:r>
              <a:rPr lang="el-GR" sz="1400" b="1" dirty="0" smtClean="0">
                <a:solidFill>
                  <a:schemeClr val="bg1"/>
                </a:solidFill>
              </a:rPr>
              <a:t>	30</a:t>
            </a:r>
            <a:r>
              <a:rPr lang="el-GR" sz="1400" b="1" dirty="0" smtClean="0">
                <a:solidFill>
                  <a:schemeClr val="bg1"/>
                </a:solidFill>
              </a:rPr>
              <a:t>%</a:t>
            </a:r>
            <a:r>
              <a:rPr lang="el-GR" sz="1400" dirty="0" smtClean="0">
                <a:solidFill>
                  <a:schemeClr val="bg1"/>
                </a:solidFill>
              </a:rPr>
              <a:t> του συνολικού επιλέξιμου προϋπολογισμού.</a:t>
            </a:r>
          </a:p>
          <a:p>
            <a:pPr lvl="1">
              <a:buFont typeface="Wingdings" pitchFamily="2" charset="2"/>
              <a:buChar char="v"/>
            </a:pPr>
            <a:r>
              <a:rPr lang="el-GR" sz="1400" dirty="0" smtClean="0">
                <a:solidFill>
                  <a:schemeClr val="bg1"/>
                </a:solidFill>
              </a:rPr>
              <a:t>     Προσθήκη </a:t>
            </a:r>
            <a:r>
              <a:rPr lang="el-GR" sz="1400" dirty="0" smtClean="0">
                <a:solidFill>
                  <a:schemeClr val="bg1"/>
                </a:solidFill>
              </a:rPr>
              <a:t>νέας επιλέξιμης κατηγορίας δαπανών, μη προβλεπόμενη κατά την </a:t>
            </a:r>
            <a:r>
              <a:rPr lang="el-GR" sz="1400" dirty="0" smtClean="0">
                <a:solidFill>
                  <a:schemeClr val="bg1"/>
                </a:solidFill>
              </a:rPr>
              <a:t>	υποβολή </a:t>
            </a:r>
            <a:r>
              <a:rPr lang="el-GR" sz="1400" dirty="0" smtClean="0">
                <a:solidFill>
                  <a:schemeClr val="bg1"/>
                </a:solidFill>
              </a:rPr>
              <a:t>της πρότασης, μέχρι 5% του συνολικού προϋπολογισμού του </a:t>
            </a:r>
            <a:r>
              <a:rPr lang="el-GR" sz="1400" dirty="0" smtClean="0">
                <a:solidFill>
                  <a:schemeClr val="bg1"/>
                </a:solidFill>
              </a:rPr>
              <a:t>	επενδυτικού </a:t>
            </a:r>
            <a:r>
              <a:rPr lang="el-GR" sz="1400" dirty="0" smtClean="0">
                <a:solidFill>
                  <a:schemeClr val="bg1"/>
                </a:solidFill>
              </a:rPr>
              <a:t>σχεδίου.</a:t>
            </a:r>
          </a:p>
          <a:p>
            <a:pPr lvl="1">
              <a:buFont typeface="Wingdings" pitchFamily="2" charset="2"/>
              <a:buChar char="v"/>
            </a:pPr>
            <a:r>
              <a:rPr lang="el-GR" sz="1400" dirty="0" smtClean="0">
                <a:solidFill>
                  <a:schemeClr val="bg1"/>
                </a:solidFill>
              </a:rPr>
              <a:t>     Παράταση </a:t>
            </a:r>
            <a:r>
              <a:rPr lang="el-GR" sz="1400" dirty="0" smtClean="0">
                <a:solidFill>
                  <a:schemeClr val="bg1"/>
                </a:solidFill>
              </a:rPr>
              <a:t>ολοκλήρωσης του Επενδυτικού Σχεδίου.</a:t>
            </a:r>
          </a:p>
          <a:p>
            <a:pPr lvl="1">
              <a:buFont typeface="Wingdings" pitchFamily="2" charset="2"/>
              <a:buChar char="v"/>
            </a:pPr>
            <a:r>
              <a:rPr lang="el-GR" sz="1400" dirty="0" smtClean="0">
                <a:solidFill>
                  <a:schemeClr val="bg1"/>
                </a:solidFill>
              </a:rPr>
              <a:t>     Μεταβολή </a:t>
            </a:r>
            <a:r>
              <a:rPr lang="el-GR" sz="1400" dirty="0" smtClean="0">
                <a:solidFill>
                  <a:schemeClr val="bg1"/>
                </a:solidFill>
              </a:rPr>
              <a:t>εταιρικής / μετοχικής σύνθεσης </a:t>
            </a:r>
            <a:r>
              <a:rPr lang="el-GR" sz="1400" b="1" dirty="0" smtClean="0">
                <a:solidFill>
                  <a:schemeClr val="bg1"/>
                </a:solidFill>
              </a:rPr>
              <a:t>σε ποσοστό &gt; 15%</a:t>
            </a:r>
            <a:r>
              <a:rPr lang="el-GR" sz="1400" dirty="0" smtClean="0">
                <a:solidFill>
                  <a:schemeClr val="bg1"/>
                </a:solidFill>
              </a:rPr>
              <a:t> του συνολικού </a:t>
            </a:r>
            <a:r>
              <a:rPr lang="el-GR" sz="1400" dirty="0" smtClean="0">
                <a:solidFill>
                  <a:schemeClr val="bg1"/>
                </a:solidFill>
              </a:rPr>
              <a:t>	μετοχικού/εταιρικού </a:t>
            </a:r>
            <a:r>
              <a:rPr lang="el-GR" sz="1400" dirty="0" smtClean="0">
                <a:solidFill>
                  <a:schemeClr val="bg1"/>
                </a:solidFill>
              </a:rPr>
              <a:t>κεφαλαίου</a:t>
            </a:r>
            <a:r>
              <a:rPr lang="el-GR" sz="1400" dirty="0" smtClean="0">
                <a:solidFill>
                  <a:schemeClr val="bg1"/>
                </a:solidFill>
              </a:rPr>
              <a:t>.</a:t>
            </a:r>
          </a:p>
          <a:p>
            <a:pPr lvl="1"/>
            <a:endParaRPr lang="el-GR" sz="1400" dirty="0" smtClean="0">
              <a:solidFill>
                <a:schemeClr val="bg1"/>
              </a:solidFill>
            </a:endParaRPr>
          </a:p>
          <a:p>
            <a:r>
              <a:rPr lang="el-GR" sz="1400" b="1" u="sng" dirty="0" smtClean="0">
                <a:solidFill>
                  <a:schemeClr val="bg1"/>
                </a:solidFill>
              </a:rPr>
              <a:t>Επισήμανση</a:t>
            </a:r>
            <a:r>
              <a:rPr lang="el-GR" sz="1400" dirty="0" smtClean="0">
                <a:solidFill>
                  <a:schemeClr val="bg1"/>
                </a:solidFill>
              </a:rPr>
              <a:t>: </a:t>
            </a:r>
            <a:r>
              <a:rPr lang="el-GR" sz="1400" i="1" dirty="0" smtClean="0">
                <a:solidFill>
                  <a:schemeClr val="bg1"/>
                </a:solidFill>
              </a:rPr>
              <a:t>Σε κάθε περίπτωση, για την τροποποίηση της πράξης πρέπει να πληρούνται όροι και προϋποθέσεις που διασφαλίζουν την </a:t>
            </a:r>
            <a:r>
              <a:rPr lang="el-GR" sz="1400" i="1" dirty="0" err="1" smtClean="0">
                <a:solidFill>
                  <a:schemeClr val="bg1"/>
                </a:solidFill>
              </a:rPr>
              <a:t>επιλεξιμότητα</a:t>
            </a:r>
            <a:r>
              <a:rPr lang="el-GR" sz="1400" i="1" dirty="0" smtClean="0">
                <a:solidFill>
                  <a:schemeClr val="bg1"/>
                </a:solidFill>
              </a:rPr>
              <a:t> και θετική αξιολόγησή της, βάσει των κριτηρίων της παρούσας Πρόσκλησης. Δεν μεταβάλλονται βαθμολογικά τα κριτήρια αξιολόγησης, δεν αυξάνεται ο εγκεκριμένος επιχορηγούμενος Π/Υ του Επενδυτικού Σχεδίου, δεν μειώνεται ο εγκεκριμένος επιχορηγούμενος Π/Υ του Επενδυτικού Σχεδίου περισσότερο του 30% του εγκεκριμένου προϋπολογισμού, με κατώτατο όριο τις 50.000 €</a:t>
            </a:r>
            <a:r>
              <a:rPr lang="el-GR" sz="1400" i="1" dirty="0" smtClean="0">
                <a:solidFill>
                  <a:schemeClr val="bg1"/>
                </a:solidFill>
              </a:rPr>
              <a:t>.</a:t>
            </a:r>
          </a:p>
          <a:p>
            <a:endParaRPr lang="el-GR" sz="1400" i="1" dirty="0" smtClean="0">
              <a:solidFill>
                <a:schemeClr val="bg1"/>
              </a:solidFill>
            </a:endParaRPr>
          </a:p>
          <a:p>
            <a:endParaRPr lang="el-GR" sz="1400" i="1" dirty="0" smtClean="0">
              <a:solidFill>
                <a:schemeClr val="bg1"/>
              </a:solidFill>
            </a:endParaRPr>
          </a:p>
          <a:p>
            <a:r>
              <a:rPr lang="el-GR" sz="1400" dirty="0" smtClean="0">
                <a:solidFill>
                  <a:schemeClr val="bg1"/>
                </a:solidFill>
              </a:rPr>
              <a:t>Όλες οι τροποποιήσεις, εκτός αυτών που πραγματοποιούνται με ευθύνη του δικαιούχου, όπως περιγράφονται στη παράγραφο 12.1, τελούν υπό την έγκριση της ΟΤΔ «</a:t>
            </a:r>
            <a:r>
              <a:rPr lang="el-GR" sz="1400" dirty="0" err="1" smtClean="0">
                <a:solidFill>
                  <a:schemeClr val="bg1"/>
                </a:solidFill>
              </a:rPr>
              <a:t>ΤΑΠΤοΚ</a:t>
            </a:r>
            <a:r>
              <a:rPr lang="el-GR" sz="1400" dirty="0" smtClean="0">
                <a:solidFill>
                  <a:schemeClr val="bg1"/>
                </a:solidFill>
              </a:rPr>
              <a:t> ΑΡΚΑΔΙΑ 2020 ΑΜΚΕ». Τα σχετικά αιτήματα θα πρέπει να συνοδεύονται από αναλυτική αιτιολόγηση σε σχέση με τις ανάγκες του φυσικού αντικειμένου του έργου που δημιουργούν την ανάγκη για την εκάστοτε τροποποίηση. Τα αιτήματα τροποποιήσεων δεν θα εξετάζονται έως ότου υποβληθούν όλα τα απαραίτητα συνοδευτικά στοιχεία και δικαιολογητικά που προβλέπονται από την παρούσα Ενότητα ή την Απόφαση χρηματοδότησης. </a:t>
            </a:r>
            <a:endParaRPr lang="el-GR" sz="1400" dirty="0" smtClean="0">
              <a:solidFill>
                <a:schemeClr val="bg1"/>
              </a:solidFill>
            </a:endParaRPr>
          </a:p>
          <a:p>
            <a:r>
              <a:rPr lang="el-GR" sz="1400" dirty="0" smtClean="0">
                <a:solidFill>
                  <a:schemeClr val="bg1"/>
                </a:solidFill>
              </a:rPr>
              <a:t>Εφ</a:t>
            </a:r>
            <a:r>
              <a:rPr lang="el-GR" sz="1400" dirty="0" smtClean="0">
                <a:solidFill>
                  <a:schemeClr val="bg1"/>
                </a:solidFill>
              </a:rPr>
              <a:t>’ όσον υποβληθούν όλα τα απαραίτητα στοιχεία, επεξεργάζονται τα αιτήματα τροποποιήσεων και αποστέλλονται ηλεκτρονικά οι σχετικές απαντητικές επιστολές ή/και τροποποιητικές αποφάσεις, όπου απαιτείται.</a:t>
            </a:r>
            <a:endParaRPr lang="el-GR" sz="1400" dirty="0">
              <a:solidFill>
                <a:schemeClr val="bg1"/>
              </a:solidFill>
            </a:endParaRPr>
          </a:p>
        </p:txBody>
      </p:sp>
      <p:sp>
        <p:nvSpPr>
          <p:cNvPr id="6" name="5 - Ορθογώνιο"/>
          <p:cNvSpPr/>
          <p:nvPr/>
        </p:nvSpPr>
        <p:spPr>
          <a:xfrm>
            <a:off x="1000108" y="1285852"/>
            <a:ext cx="4816255" cy="523220"/>
          </a:xfrm>
          <a:prstGeom prst="rect">
            <a:avLst/>
          </a:prstGeom>
        </p:spPr>
        <p:txBody>
          <a:bodyPr wrap="none">
            <a:spAutoFit/>
          </a:bodyPr>
          <a:lstStyle/>
          <a:p>
            <a:pPr lvl="1"/>
            <a:r>
              <a:rPr lang="el-GR" sz="1400" b="1" u="sng" dirty="0" smtClean="0">
                <a:solidFill>
                  <a:schemeClr val="bg1"/>
                </a:solidFill>
              </a:rPr>
              <a:t>3.2 </a:t>
            </a:r>
            <a:r>
              <a:rPr lang="en-GB" sz="1400" b="1" u="sng" dirty="0" smtClean="0">
                <a:solidFill>
                  <a:schemeClr val="bg1"/>
                </a:solidFill>
              </a:rPr>
              <a:t>ΤΡΟΠΟΠΟΙΗΣΕΙΣ ΣΤΟΙΧΕΙΩΝ ΕΓΚΡΙΤΙΚΗΣ ΑΠΟΦΑΣΗΣ</a:t>
            </a:r>
            <a:endParaRPr lang="el-GR" sz="1400" b="1" u="sng" dirty="0" smtClean="0">
              <a:solidFill>
                <a:schemeClr val="bg1"/>
              </a:solidFill>
            </a:endParaRPr>
          </a:p>
          <a:p>
            <a:pPr lvl="1"/>
            <a:endParaRPr lang="el-GR" sz="1400"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928670" y="857224"/>
            <a:ext cx="453842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a:r>
              <a:rPr lang="el-GR" b="1" u="sng" cap="all" dirty="0" smtClean="0">
                <a:solidFill>
                  <a:schemeClr val="bg1"/>
                </a:solidFill>
              </a:rPr>
              <a:t>3. </a:t>
            </a:r>
            <a:r>
              <a:rPr lang="en-GB" b="1" u="sng" cap="all" dirty="0" smtClean="0">
                <a:solidFill>
                  <a:schemeClr val="bg1"/>
                </a:solidFill>
              </a:rPr>
              <a:t>ΤΡΟΠΟΠΟΙΗΣΕΙΣ </a:t>
            </a:r>
            <a:r>
              <a:rPr lang="en-GB" b="1" u="sng" cap="all" dirty="0">
                <a:solidFill>
                  <a:schemeClr val="bg1"/>
                </a:solidFill>
              </a:rPr>
              <a:t>ΕΓΚΡΙΤΙΚΩΝ ΑΠΟΦΑΣΕΩΝ</a:t>
            </a:r>
            <a:endParaRPr lang="el-GR" sz="1600" u="sng" dirty="0">
              <a:solidFill>
                <a:schemeClr val="bg1"/>
              </a:solidFill>
            </a:endParaRPr>
          </a:p>
        </p:txBody>
      </p:sp>
      <p:sp>
        <p:nvSpPr>
          <p:cNvPr id="11266" name="Rectangle 2"/>
          <p:cNvSpPr>
            <a:spLocks noChangeArrowheads="1"/>
          </p:cNvSpPr>
          <p:nvPr/>
        </p:nvSpPr>
        <p:spPr bwMode="auto">
          <a:xfrm>
            <a:off x="0" y="1714480"/>
            <a:ext cx="68580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smtClean="0">
                <a:solidFill>
                  <a:schemeClr val="bg1"/>
                </a:solidFill>
              </a:rPr>
              <a:t>Κατά τη διάρκεια υλοποίησης του Επενδυτικού Σχεδίου, επιτρέπονται τροποποιήσεις ήσσονος σημασίας ως ακολούθως </a:t>
            </a:r>
            <a:r>
              <a:rPr lang="el-GR" sz="1400" dirty="0" smtClean="0">
                <a:solidFill>
                  <a:schemeClr val="bg1"/>
                </a:solidFill>
              </a:rPr>
              <a:t>:</a:t>
            </a:r>
          </a:p>
          <a:p>
            <a:endParaRPr lang="el-GR" sz="1400" dirty="0" smtClean="0">
              <a:solidFill>
                <a:schemeClr val="bg1"/>
              </a:solidFill>
            </a:endParaRPr>
          </a:p>
          <a:p>
            <a:pPr lvl="0">
              <a:buFont typeface="Arial" pitchFamily="34" charset="0"/>
              <a:buChar char="•"/>
            </a:pPr>
            <a:r>
              <a:rPr lang="el-GR" sz="1400" dirty="0" smtClean="0">
                <a:solidFill>
                  <a:schemeClr val="bg1"/>
                </a:solidFill>
              </a:rPr>
              <a:t>  Αλλαγή </a:t>
            </a:r>
            <a:r>
              <a:rPr lang="el-GR" sz="1400" dirty="0" smtClean="0">
                <a:solidFill>
                  <a:schemeClr val="bg1"/>
                </a:solidFill>
              </a:rPr>
              <a:t>νομίμου εκπροσώπου.</a:t>
            </a:r>
          </a:p>
          <a:p>
            <a:pPr lvl="0">
              <a:buFont typeface="Arial" pitchFamily="34" charset="0"/>
              <a:buChar char="•"/>
            </a:pPr>
            <a:r>
              <a:rPr lang="el-GR" sz="1400" dirty="0" smtClean="0">
                <a:solidFill>
                  <a:schemeClr val="bg1"/>
                </a:solidFill>
              </a:rPr>
              <a:t>  Αλλαγή </a:t>
            </a:r>
            <a:r>
              <a:rPr lang="el-GR" sz="1400" dirty="0" smtClean="0">
                <a:solidFill>
                  <a:schemeClr val="bg1"/>
                </a:solidFill>
              </a:rPr>
              <a:t>υπεύθυνου έργου.</a:t>
            </a:r>
          </a:p>
          <a:p>
            <a:pPr lvl="0">
              <a:buFont typeface="Arial" pitchFamily="34" charset="0"/>
              <a:buChar char="•"/>
            </a:pPr>
            <a:r>
              <a:rPr lang="el-GR" sz="1400" dirty="0" smtClean="0">
                <a:solidFill>
                  <a:schemeClr val="bg1"/>
                </a:solidFill>
              </a:rPr>
              <a:t>  Μεταβολή </a:t>
            </a:r>
            <a:r>
              <a:rPr lang="el-GR" sz="1400" dirty="0" smtClean="0">
                <a:solidFill>
                  <a:schemeClr val="bg1"/>
                </a:solidFill>
              </a:rPr>
              <a:t>επωνυμίας ή/και νομικής μορφής της επιχείρησης.</a:t>
            </a:r>
          </a:p>
          <a:p>
            <a:pPr lvl="0">
              <a:buFont typeface="Arial" pitchFamily="34" charset="0"/>
              <a:buChar char="•"/>
            </a:pPr>
            <a:r>
              <a:rPr lang="el-GR" sz="1400" dirty="0" smtClean="0">
                <a:solidFill>
                  <a:schemeClr val="bg1"/>
                </a:solidFill>
              </a:rPr>
              <a:t>  Μεταβολή </a:t>
            </a:r>
            <a:r>
              <a:rPr lang="el-GR" sz="1400" dirty="0" smtClean="0">
                <a:solidFill>
                  <a:schemeClr val="bg1"/>
                </a:solidFill>
              </a:rPr>
              <a:t>εταιρικής / μετοχικής σύνθεσης σε ποσοστό έως 15% </a:t>
            </a:r>
          </a:p>
          <a:p>
            <a:pPr lvl="0">
              <a:buFont typeface="Arial" pitchFamily="34" charset="0"/>
              <a:buChar char="•"/>
            </a:pPr>
            <a:r>
              <a:rPr lang="el-GR" sz="1400" dirty="0" smtClean="0">
                <a:solidFill>
                  <a:schemeClr val="bg1"/>
                </a:solidFill>
              </a:rPr>
              <a:t>  Αλλαγή </a:t>
            </a:r>
            <a:r>
              <a:rPr lang="el-GR" sz="1400" dirty="0" smtClean="0">
                <a:solidFill>
                  <a:schemeClr val="bg1"/>
                </a:solidFill>
              </a:rPr>
              <a:t>χρηματοδοτικού σχήματος μόνο σε περίπτωση διαφοροποίησης του τραπεζικού </a:t>
            </a:r>
            <a:r>
              <a:rPr lang="el-GR" sz="1400" dirty="0" smtClean="0">
                <a:solidFill>
                  <a:schemeClr val="bg1"/>
                </a:solidFill>
              </a:rPr>
              <a:t>	δανεισμού</a:t>
            </a:r>
            <a:r>
              <a:rPr lang="el-GR" sz="1400" dirty="0" smtClean="0">
                <a:solidFill>
                  <a:schemeClr val="bg1"/>
                </a:solidFill>
              </a:rPr>
              <a:t>.</a:t>
            </a:r>
          </a:p>
          <a:p>
            <a:pPr lvl="0">
              <a:buFont typeface="Arial" pitchFamily="34" charset="0"/>
              <a:buChar char="•"/>
            </a:pPr>
            <a:r>
              <a:rPr lang="el-GR" sz="1400" dirty="0" smtClean="0">
                <a:solidFill>
                  <a:schemeClr val="bg1"/>
                </a:solidFill>
              </a:rPr>
              <a:t>  Αλλαγή </a:t>
            </a:r>
            <a:r>
              <a:rPr lang="el-GR" sz="1400" dirty="0" smtClean="0">
                <a:solidFill>
                  <a:schemeClr val="bg1"/>
                </a:solidFill>
              </a:rPr>
              <a:t>έδρας επιχείρησης ή/και τόπου εγκατάστασης εντός της περιοχής εφαρμογής της </a:t>
            </a:r>
            <a:r>
              <a:rPr lang="el-GR" sz="1400" dirty="0" smtClean="0">
                <a:solidFill>
                  <a:schemeClr val="bg1"/>
                </a:solidFill>
              </a:rPr>
              <a:t>	εγκεκριμένης </a:t>
            </a:r>
            <a:r>
              <a:rPr lang="el-GR" sz="1400" dirty="0" smtClean="0">
                <a:solidFill>
                  <a:schemeClr val="bg1"/>
                </a:solidFill>
              </a:rPr>
              <a:t>Στρατηγικής </a:t>
            </a:r>
            <a:r>
              <a:rPr lang="el-GR" sz="1400" dirty="0" err="1" smtClean="0">
                <a:solidFill>
                  <a:schemeClr val="bg1"/>
                </a:solidFill>
              </a:rPr>
              <a:t>ΤΑΠΤοΚ</a:t>
            </a:r>
            <a:r>
              <a:rPr lang="el-GR" sz="1400" dirty="0" smtClean="0">
                <a:solidFill>
                  <a:schemeClr val="bg1"/>
                </a:solidFill>
              </a:rPr>
              <a:t> «ΑΡΚΑΔΙΑ 2020», στην οποία </a:t>
            </a:r>
            <a:r>
              <a:rPr lang="el-GR" sz="1400" dirty="0" smtClean="0">
                <a:solidFill>
                  <a:schemeClr val="bg1"/>
                </a:solidFill>
              </a:rPr>
              <a:t>	περιλαμβάνεται </a:t>
            </a:r>
            <a:r>
              <a:rPr lang="el-GR" sz="1400" dirty="0" smtClean="0">
                <a:solidFill>
                  <a:schemeClr val="bg1"/>
                </a:solidFill>
              </a:rPr>
              <a:t>το Επενδυτικό Σχέδιο.</a:t>
            </a:r>
          </a:p>
          <a:p>
            <a:pPr lvl="0">
              <a:buFont typeface="Arial" pitchFamily="34" charset="0"/>
              <a:buChar char="•"/>
            </a:pPr>
            <a:r>
              <a:rPr lang="el-GR" sz="1400" dirty="0" smtClean="0">
                <a:solidFill>
                  <a:schemeClr val="bg1"/>
                </a:solidFill>
              </a:rPr>
              <a:t>  Αλλαγή </a:t>
            </a:r>
            <a:r>
              <a:rPr lang="el-GR" sz="1400" dirty="0" smtClean="0">
                <a:solidFill>
                  <a:schemeClr val="bg1"/>
                </a:solidFill>
              </a:rPr>
              <a:t>προμηθευτή. Διευκρινίζεται ότι η αλλαγή προμηθευτή, η οποία δεν συνοδεύεται </a:t>
            </a:r>
            <a:r>
              <a:rPr lang="el-GR" sz="1400" dirty="0" smtClean="0">
                <a:solidFill>
                  <a:schemeClr val="bg1"/>
                </a:solidFill>
              </a:rPr>
              <a:t>	από </a:t>
            </a:r>
            <a:r>
              <a:rPr lang="el-GR" sz="1400" dirty="0" smtClean="0">
                <a:solidFill>
                  <a:schemeClr val="bg1"/>
                </a:solidFill>
              </a:rPr>
              <a:t>οποιαδήποτε άλλη μεταβολή του εγκεκριμένου φυσικού και οικονομικού </a:t>
            </a:r>
            <a:r>
              <a:rPr lang="el-GR" sz="1400" dirty="0" smtClean="0">
                <a:solidFill>
                  <a:schemeClr val="bg1"/>
                </a:solidFill>
              </a:rPr>
              <a:t>	αντικειμένου </a:t>
            </a:r>
            <a:r>
              <a:rPr lang="el-GR" sz="1400" dirty="0" smtClean="0">
                <a:solidFill>
                  <a:schemeClr val="bg1"/>
                </a:solidFill>
              </a:rPr>
              <a:t>της εκάστοτε δαπάνης, δεν συνιστά αιτία τροποποίησης, </a:t>
            </a:r>
            <a:r>
              <a:rPr lang="el-GR" sz="1400" dirty="0" smtClean="0">
                <a:solidFill>
                  <a:schemeClr val="bg1"/>
                </a:solidFill>
              </a:rPr>
              <a:t>	ενσωματώνεται </a:t>
            </a:r>
            <a:r>
              <a:rPr lang="el-GR" sz="1400" dirty="0" smtClean="0">
                <a:solidFill>
                  <a:schemeClr val="bg1"/>
                </a:solidFill>
              </a:rPr>
              <a:t>στο αίτημα επαλήθευσης/πιστοποίησης και εξετάζεται </a:t>
            </a:r>
            <a:r>
              <a:rPr lang="el-GR" sz="1400" dirty="0" smtClean="0">
                <a:solidFill>
                  <a:schemeClr val="bg1"/>
                </a:solidFill>
              </a:rPr>
              <a:t>	απευθείας </a:t>
            </a:r>
            <a:r>
              <a:rPr lang="el-GR" sz="1400" dirty="0" smtClean="0">
                <a:solidFill>
                  <a:schemeClr val="bg1"/>
                </a:solidFill>
              </a:rPr>
              <a:t>με αυτό.</a:t>
            </a:r>
          </a:p>
          <a:p>
            <a:pPr lvl="0">
              <a:buFont typeface="Arial" pitchFamily="34" charset="0"/>
              <a:buChar char="•"/>
            </a:pPr>
            <a:r>
              <a:rPr lang="el-GR" sz="1400" dirty="0" smtClean="0">
                <a:solidFill>
                  <a:schemeClr val="bg1"/>
                </a:solidFill>
              </a:rPr>
              <a:t>  Αλλαγή </a:t>
            </a:r>
            <a:r>
              <a:rPr lang="el-GR" sz="1400" dirty="0" smtClean="0">
                <a:solidFill>
                  <a:schemeClr val="bg1"/>
                </a:solidFill>
              </a:rPr>
              <a:t>δαπάνης/δαπανών του Επενδυτικού Σχεδίου, με νέα/νέες δαπάνες </a:t>
            </a:r>
            <a:r>
              <a:rPr lang="el-GR" sz="1400" dirty="0" smtClean="0">
                <a:solidFill>
                  <a:schemeClr val="bg1"/>
                </a:solidFill>
              </a:rPr>
              <a:t>		εντός </a:t>
            </a:r>
            <a:r>
              <a:rPr lang="el-GR" sz="1400" dirty="0" smtClean="0">
                <a:solidFill>
                  <a:schemeClr val="bg1"/>
                </a:solidFill>
              </a:rPr>
              <a:t>της ίδιας Κατηγορίας δαπανών για τις οποίες, τις νέες δαπάνες, </a:t>
            </a:r>
            <a:r>
              <a:rPr lang="el-GR" sz="1400" dirty="0" smtClean="0">
                <a:solidFill>
                  <a:schemeClr val="bg1"/>
                </a:solidFill>
              </a:rPr>
              <a:t>	τεκμηριώνεται </a:t>
            </a:r>
            <a:r>
              <a:rPr lang="el-GR" sz="1400" dirty="0" smtClean="0">
                <a:solidFill>
                  <a:schemeClr val="bg1"/>
                </a:solidFill>
              </a:rPr>
              <a:t>σωρευτικά ότι:</a:t>
            </a:r>
          </a:p>
          <a:p>
            <a:pPr lvl="1">
              <a:buFont typeface="Wingdings" pitchFamily="2" charset="2"/>
              <a:buChar char="ü"/>
            </a:pPr>
            <a:r>
              <a:rPr lang="el-GR" sz="1400" dirty="0" smtClean="0">
                <a:solidFill>
                  <a:schemeClr val="bg1"/>
                </a:solidFill>
              </a:rPr>
              <a:t>  ακολουθούν </a:t>
            </a:r>
            <a:r>
              <a:rPr lang="el-GR" sz="1400" dirty="0" smtClean="0">
                <a:solidFill>
                  <a:schemeClr val="bg1"/>
                </a:solidFill>
              </a:rPr>
              <a:t>τους κανόνες </a:t>
            </a:r>
            <a:r>
              <a:rPr lang="el-GR" sz="1400" dirty="0" err="1" smtClean="0">
                <a:solidFill>
                  <a:schemeClr val="bg1"/>
                </a:solidFill>
              </a:rPr>
              <a:t>επιλεξιμότητας</a:t>
            </a:r>
            <a:r>
              <a:rPr lang="el-GR" sz="1400" dirty="0" smtClean="0">
                <a:solidFill>
                  <a:schemeClr val="bg1"/>
                </a:solidFill>
              </a:rPr>
              <a:t> δαπανών της κατηγορίας </a:t>
            </a:r>
            <a:r>
              <a:rPr lang="el-GR" sz="1400" dirty="0" smtClean="0">
                <a:solidFill>
                  <a:schemeClr val="bg1"/>
                </a:solidFill>
              </a:rPr>
              <a:t>και 	συμβάλλουν </a:t>
            </a:r>
            <a:r>
              <a:rPr lang="el-GR" sz="1400" dirty="0" smtClean="0">
                <a:solidFill>
                  <a:schemeClr val="bg1"/>
                </a:solidFill>
              </a:rPr>
              <a:t>στην αποτελεσματικότητα υλοποίησης και λειτουργίας της </a:t>
            </a:r>
            <a:r>
              <a:rPr lang="el-GR" sz="1400" dirty="0" smtClean="0">
                <a:solidFill>
                  <a:schemeClr val="bg1"/>
                </a:solidFill>
              </a:rPr>
              <a:t>	επένδυσης</a:t>
            </a:r>
            <a:r>
              <a:rPr lang="el-GR" sz="1400" dirty="0" smtClean="0">
                <a:solidFill>
                  <a:schemeClr val="bg1"/>
                </a:solidFill>
              </a:rPr>
              <a:t>.</a:t>
            </a:r>
          </a:p>
          <a:p>
            <a:pPr lvl="1">
              <a:buFont typeface="Wingdings" pitchFamily="2" charset="2"/>
              <a:buChar char="ü"/>
            </a:pPr>
            <a:r>
              <a:rPr lang="el-GR" sz="1400" dirty="0" smtClean="0">
                <a:solidFill>
                  <a:schemeClr val="bg1"/>
                </a:solidFill>
              </a:rPr>
              <a:t>  δεν </a:t>
            </a:r>
            <a:r>
              <a:rPr lang="el-GR" sz="1400" dirty="0" smtClean="0">
                <a:solidFill>
                  <a:schemeClr val="bg1"/>
                </a:solidFill>
              </a:rPr>
              <a:t>υπερβαίνουν το εγκεκριμένο συνολικό κόστος (συνολική τιμή) των αρχικών </a:t>
            </a:r>
            <a:r>
              <a:rPr lang="el-GR" sz="1400" dirty="0" smtClean="0">
                <a:solidFill>
                  <a:schemeClr val="bg1"/>
                </a:solidFill>
              </a:rPr>
              <a:t>	δαπανών </a:t>
            </a:r>
            <a:r>
              <a:rPr lang="el-GR" sz="1400" dirty="0" smtClean="0">
                <a:solidFill>
                  <a:schemeClr val="bg1"/>
                </a:solidFill>
              </a:rPr>
              <a:t>που αλλάζονται</a:t>
            </a:r>
            <a:r>
              <a:rPr lang="el-GR" sz="1400" dirty="0" smtClean="0">
                <a:solidFill>
                  <a:schemeClr val="bg1"/>
                </a:solidFill>
              </a:rPr>
              <a:t>.</a:t>
            </a:r>
          </a:p>
          <a:p>
            <a:pPr lvl="1">
              <a:buFont typeface="Wingdings" pitchFamily="2" charset="2"/>
              <a:buChar char="ü"/>
            </a:pPr>
            <a:endParaRPr lang="el-GR" sz="1400" dirty="0" smtClean="0">
              <a:solidFill>
                <a:schemeClr val="bg1"/>
              </a:solidFill>
            </a:endParaRPr>
          </a:p>
          <a:p>
            <a:r>
              <a:rPr lang="el-GR" sz="1400" dirty="0" smtClean="0">
                <a:solidFill>
                  <a:schemeClr val="bg1"/>
                </a:solidFill>
              </a:rPr>
              <a:t>Διευκρινίζεται ότι, αυτού του είδους οι τροποποιήσεις δαπανών μπορούν να ενσωματώνονται στο αίτημα επαλήθευσης και να εξετάζονται απευθείας με αυτό χωρίς να απαιτείται η υποβολή σχετικού αιτήματος τροποποίησης</a:t>
            </a:r>
            <a:r>
              <a:rPr lang="el-GR" sz="1400" dirty="0" smtClean="0">
                <a:solidFill>
                  <a:schemeClr val="bg1"/>
                </a:solidFill>
              </a:rPr>
              <a:t>.</a:t>
            </a:r>
          </a:p>
          <a:p>
            <a:endParaRPr lang="el-GR" sz="1400" dirty="0" smtClean="0">
              <a:solidFill>
                <a:schemeClr val="bg1"/>
              </a:solidFill>
            </a:endParaRPr>
          </a:p>
          <a:p>
            <a:r>
              <a:rPr lang="el-GR" sz="1400" u="sng" dirty="0" smtClean="0">
                <a:solidFill>
                  <a:schemeClr val="bg1"/>
                </a:solidFill>
              </a:rPr>
              <a:t>Σε κάθε περίπτωση οι δικαιούχοι των ενισχύσεων φέρουν απόλυτα την ευθύνη, οι παραπάνω αναφερόμενες τροποποιήσεις ήσσονος σημασίας να μην οδηγούν σε απόκλιση από τους όρους και τα κριτήρια της παρούσας πρόσκλησης και της απόφασης χρηματοδότησης της επενδυτικής πρότασης.</a:t>
            </a:r>
            <a:endParaRPr lang="el-GR" sz="1400" dirty="0">
              <a:solidFill>
                <a:schemeClr val="bg1"/>
              </a:solidFill>
            </a:endParaRPr>
          </a:p>
        </p:txBody>
      </p:sp>
      <p:sp>
        <p:nvSpPr>
          <p:cNvPr id="6" name="5 - Ορθογώνιο"/>
          <p:cNvSpPr/>
          <p:nvPr/>
        </p:nvSpPr>
        <p:spPr>
          <a:xfrm>
            <a:off x="1000108" y="1285852"/>
            <a:ext cx="3765774" cy="523220"/>
          </a:xfrm>
          <a:prstGeom prst="rect">
            <a:avLst/>
          </a:prstGeom>
        </p:spPr>
        <p:txBody>
          <a:bodyPr wrap="none">
            <a:spAutoFit/>
          </a:bodyPr>
          <a:lstStyle/>
          <a:p>
            <a:pPr lvl="1"/>
            <a:r>
              <a:rPr lang="el-GR" sz="1400" b="1" u="sng" dirty="0" smtClean="0">
                <a:solidFill>
                  <a:schemeClr val="bg1"/>
                </a:solidFill>
              </a:rPr>
              <a:t>3.3 </a:t>
            </a:r>
            <a:r>
              <a:rPr lang="en-GB" sz="1400" b="1" u="sng" dirty="0" smtClean="0">
                <a:solidFill>
                  <a:schemeClr val="bg1"/>
                </a:solidFill>
              </a:rPr>
              <a:t>ΤΡΟΠΟΠΟΙΗΣΕΙΣ </a:t>
            </a:r>
            <a:r>
              <a:rPr lang="en-GB" sz="1400" b="1" u="sng" dirty="0" smtClean="0">
                <a:solidFill>
                  <a:schemeClr val="bg1"/>
                </a:solidFill>
              </a:rPr>
              <a:t>ΗΣΣΟΝΟΣ ΣΗΜΑΣΙΑΣ</a:t>
            </a:r>
            <a:endParaRPr lang="el-GR" sz="1400" b="1" u="sng" dirty="0" smtClean="0">
              <a:solidFill>
                <a:schemeClr val="bg1"/>
              </a:solidFill>
            </a:endParaRPr>
          </a:p>
          <a:p>
            <a:pPr lvl="1"/>
            <a:endParaRPr lang="el-GR" sz="1400" b="1" u="sng" dirty="0">
              <a:solidFill>
                <a:schemeClr val="bg1"/>
              </a:solidFill>
            </a:endParaRPr>
          </a:p>
        </p:txBody>
      </p:sp>
      <p:pic>
        <p:nvPicPr>
          <p:cNvPr id="8" name="Picture 2"/>
          <p:cNvPicPr>
            <a:picLocks noChangeAspect="1" noChangeArrowheads="1"/>
          </p:cNvPicPr>
          <p:nvPr/>
        </p:nvPicPr>
        <p:blipFill>
          <a:blip r:embed="rId4"/>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928670" y="857224"/>
            <a:ext cx="453842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a:r>
              <a:rPr lang="el-GR" b="1" u="sng" cap="all" dirty="0" smtClean="0">
                <a:solidFill>
                  <a:schemeClr val="bg1"/>
                </a:solidFill>
              </a:rPr>
              <a:t>3. </a:t>
            </a:r>
            <a:r>
              <a:rPr lang="en-GB" b="1" u="sng" cap="all" dirty="0" smtClean="0">
                <a:solidFill>
                  <a:schemeClr val="bg1"/>
                </a:solidFill>
              </a:rPr>
              <a:t>ΤΡΟΠΟΠΟΙΗΣΕΙΣ </a:t>
            </a:r>
            <a:r>
              <a:rPr lang="en-GB" b="1" u="sng" cap="all" dirty="0">
                <a:solidFill>
                  <a:schemeClr val="bg1"/>
                </a:solidFill>
              </a:rPr>
              <a:t>ΕΓΚΡΙΤΙΚΩΝ ΑΠΟΦΑΣΕΩΝ</a:t>
            </a:r>
            <a:endParaRPr lang="el-GR" sz="1600" u="sng" dirty="0">
              <a:solidFill>
                <a:schemeClr val="bg1"/>
              </a:solidFill>
            </a:endParaRPr>
          </a:p>
        </p:txBody>
      </p:sp>
      <p:sp>
        <p:nvSpPr>
          <p:cNvPr id="11266" name="Rectangle 2"/>
          <p:cNvSpPr>
            <a:spLocks noChangeArrowheads="1"/>
          </p:cNvSpPr>
          <p:nvPr/>
        </p:nvSpPr>
        <p:spPr bwMode="auto">
          <a:xfrm>
            <a:off x="0" y="1714480"/>
            <a:ext cx="6858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smtClean="0">
                <a:solidFill>
                  <a:schemeClr val="bg1"/>
                </a:solidFill>
              </a:rPr>
              <a:t>Δεν </a:t>
            </a:r>
            <a:r>
              <a:rPr lang="el-GR" sz="1400" dirty="0" smtClean="0">
                <a:solidFill>
                  <a:schemeClr val="bg1"/>
                </a:solidFill>
              </a:rPr>
              <a:t>γίνονται αποδεκτές, ούτε εξετάζονται, οι παρακάτω κατηγορίες τροποποιήσεων</a:t>
            </a:r>
            <a:r>
              <a:rPr lang="el-GR" sz="1400" dirty="0" smtClean="0">
                <a:solidFill>
                  <a:schemeClr val="bg1"/>
                </a:solidFill>
              </a:rPr>
              <a:t>:   </a:t>
            </a:r>
          </a:p>
          <a:p>
            <a:endParaRPr lang="el-GR" sz="1400" dirty="0" smtClean="0">
              <a:solidFill>
                <a:schemeClr val="bg1"/>
              </a:solidFill>
            </a:endParaRPr>
          </a:p>
          <a:p>
            <a:endParaRPr lang="el-GR" sz="1400" dirty="0" smtClean="0">
              <a:solidFill>
                <a:schemeClr val="bg1"/>
              </a:solidFill>
            </a:endParaRPr>
          </a:p>
          <a:p>
            <a:endParaRPr lang="el-GR" sz="1400" dirty="0" smtClean="0">
              <a:solidFill>
                <a:schemeClr val="bg1"/>
              </a:solidFill>
            </a:endParaRPr>
          </a:p>
          <a:p>
            <a:pPr>
              <a:buFont typeface="Wingdings" pitchFamily="2" charset="2"/>
              <a:buChar char="q"/>
            </a:pPr>
            <a:r>
              <a:rPr lang="el-GR" sz="1400" dirty="0" smtClean="0">
                <a:solidFill>
                  <a:schemeClr val="bg1"/>
                </a:solidFill>
              </a:rPr>
              <a:t>    Τροποποίηση της </a:t>
            </a:r>
            <a:r>
              <a:rPr lang="el-GR" sz="1400" b="1" dirty="0" smtClean="0">
                <a:solidFill>
                  <a:schemeClr val="bg1"/>
                </a:solidFill>
              </a:rPr>
              <a:t>ημερομηνίας έναρξης</a:t>
            </a:r>
            <a:r>
              <a:rPr lang="el-GR" sz="1400" dirty="0" smtClean="0">
                <a:solidFill>
                  <a:schemeClr val="bg1"/>
                </a:solidFill>
              </a:rPr>
              <a:t> του έργου και της ημερομηνίας 	</a:t>
            </a:r>
            <a:r>
              <a:rPr lang="el-GR" sz="1400" dirty="0" err="1" smtClean="0">
                <a:solidFill>
                  <a:schemeClr val="bg1"/>
                </a:solidFill>
              </a:rPr>
              <a:t>επιλεξιμότητας</a:t>
            </a:r>
            <a:r>
              <a:rPr lang="el-GR" sz="1400" dirty="0" smtClean="0">
                <a:solidFill>
                  <a:schemeClr val="bg1"/>
                </a:solidFill>
              </a:rPr>
              <a:t> δαπανών </a:t>
            </a:r>
          </a:p>
          <a:p>
            <a:pPr>
              <a:buFont typeface="Wingdings" pitchFamily="2" charset="2"/>
              <a:buChar char="q"/>
            </a:pPr>
            <a:endParaRPr lang="el-GR" sz="1400" dirty="0" smtClean="0">
              <a:solidFill>
                <a:schemeClr val="bg1"/>
              </a:solidFill>
            </a:endParaRPr>
          </a:p>
          <a:p>
            <a:pPr lvl="0">
              <a:buFont typeface="Wingdings" pitchFamily="2" charset="2"/>
              <a:buChar char="q"/>
            </a:pPr>
            <a:r>
              <a:rPr lang="el-GR" sz="1400" b="1" dirty="0" smtClean="0">
                <a:solidFill>
                  <a:schemeClr val="bg1"/>
                </a:solidFill>
              </a:rPr>
              <a:t>    Αύξηση της ενίσχυσης</a:t>
            </a:r>
            <a:r>
              <a:rPr lang="el-GR" sz="1400" dirty="0" smtClean="0">
                <a:solidFill>
                  <a:schemeClr val="bg1"/>
                </a:solidFill>
              </a:rPr>
              <a:t> (δημόσιας δαπάνης) του δικαιούχου/της επιχείρησης</a:t>
            </a:r>
          </a:p>
          <a:p>
            <a:pPr lvl="0">
              <a:buFont typeface="Wingdings" pitchFamily="2" charset="2"/>
              <a:buChar char="q"/>
            </a:pPr>
            <a:endParaRPr lang="el-GR" sz="1400" dirty="0" smtClean="0">
              <a:solidFill>
                <a:schemeClr val="bg1"/>
              </a:solidFill>
            </a:endParaRPr>
          </a:p>
          <a:p>
            <a:pPr lvl="0">
              <a:buFont typeface="Wingdings" pitchFamily="2" charset="2"/>
              <a:buChar char="q"/>
            </a:pPr>
            <a:r>
              <a:rPr lang="el-GR" sz="1400" b="1" dirty="0" smtClean="0">
                <a:solidFill>
                  <a:schemeClr val="bg1"/>
                </a:solidFill>
              </a:rPr>
              <a:t>    Τροποποίηση στοιχείων του φυσικού αντικειμένου του Επενδυτικού Σχεδίου</a:t>
            </a:r>
            <a:r>
              <a:rPr lang="el-GR" sz="1400" dirty="0" smtClean="0">
                <a:solidFill>
                  <a:schemeClr val="bg1"/>
                </a:solidFill>
              </a:rPr>
              <a:t>, η οποία επηρεάζει τη φύση και τους στόχους του επενδυτικού στοιχείου και τους όρους και προϋποθέσεις της προκήρυξης. </a:t>
            </a:r>
          </a:p>
          <a:p>
            <a:pPr lvl="0">
              <a:buFont typeface="Wingdings" pitchFamily="2" charset="2"/>
              <a:buChar char="q"/>
            </a:pPr>
            <a:endParaRPr lang="el-GR" sz="1400" dirty="0" smtClean="0">
              <a:solidFill>
                <a:schemeClr val="bg1"/>
              </a:solidFill>
            </a:endParaRPr>
          </a:p>
          <a:p>
            <a:pPr lvl="0">
              <a:buFont typeface="Wingdings" pitchFamily="2" charset="2"/>
              <a:buChar char="q"/>
            </a:pPr>
            <a:r>
              <a:rPr lang="el-GR" sz="1400" b="1" dirty="0" smtClean="0">
                <a:solidFill>
                  <a:schemeClr val="bg1"/>
                </a:solidFill>
              </a:rPr>
              <a:t>    Τροποποίηση </a:t>
            </a:r>
            <a:r>
              <a:rPr lang="el-GR" sz="1400" b="1" dirty="0" smtClean="0">
                <a:solidFill>
                  <a:schemeClr val="bg1"/>
                </a:solidFill>
              </a:rPr>
              <a:t>στοιχείων του προϋπολογισμο</a:t>
            </a:r>
            <a:r>
              <a:rPr lang="el-GR" sz="1400" dirty="0" smtClean="0">
                <a:solidFill>
                  <a:schemeClr val="bg1"/>
                </a:solidFill>
              </a:rPr>
              <a:t>ύ</a:t>
            </a:r>
            <a:r>
              <a:rPr lang="el-GR" sz="1400" b="1" dirty="0" smtClean="0">
                <a:solidFill>
                  <a:schemeClr val="bg1"/>
                </a:solidFill>
              </a:rPr>
              <a:t>, όταν περιλαμβάνει αυξομείωση</a:t>
            </a:r>
            <a:r>
              <a:rPr lang="el-GR" sz="1400" dirty="0" smtClean="0">
                <a:solidFill>
                  <a:schemeClr val="bg1"/>
                </a:solidFill>
              </a:rPr>
              <a:t> ανά κατηγορία δαπάνης μεγαλύτερη του 30% του συνολικού προϋπολογισμού. </a:t>
            </a:r>
            <a:endParaRPr lang="el-GR" sz="1400" dirty="0" smtClean="0">
              <a:solidFill>
                <a:schemeClr val="bg1"/>
              </a:solidFill>
            </a:endParaRPr>
          </a:p>
          <a:p>
            <a:pPr lvl="0">
              <a:buFont typeface="Wingdings" pitchFamily="2" charset="2"/>
              <a:buChar char="q"/>
            </a:pPr>
            <a:endParaRPr lang="el-GR" sz="1400" dirty="0" smtClean="0">
              <a:solidFill>
                <a:schemeClr val="bg1"/>
              </a:solidFill>
            </a:endParaRPr>
          </a:p>
          <a:p>
            <a:pPr lvl="0">
              <a:buFont typeface="Wingdings" pitchFamily="2" charset="2"/>
              <a:buChar char="q"/>
            </a:pPr>
            <a:r>
              <a:rPr lang="el-GR" sz="1400" b="1" dirty="0" smtClean="0">
                <a:solidFill>
                  <a:schemeClr val="bg1"/>
                </a:solidFill>
              </a:rPr>
              <a:t>    Προσθήκη </a:t>
            </a:r>
            <a:r>
              <a:rPr lang="el-GR" sz="1400" b="1" dirty="0" smtClean="0">
                <a:solidFill>
                  <a:schemeClr val="bg1"/>
                </a:solidFill>
              </a:rPr>
              <a:t>νέας κατηγορίας δαπανών</a:t>
            </a:r>
            <a:r>
              <a:rPr lang="el-GR" sz="1400" dirty="0" smtClean="0">
                <a:solidFill>
                  <a:schemeClr val="bg1"/>
                </a:solidFill>
              </a:rPr>
              <a:t>, μη προβλεπόμενη κατά την υποβολή της πρότασης, μεγαλύτερη του 5% του συνολικού προϋπολογισμού του επενδυτικού σχεδίου. </a:t>
            </a:r>
            <a:endParaRPr lang="el-GR" sz="1400" dirty="0" smtClean="0">
              <a:solidFill>
                <a:schemeClr val="bg1"/>
              </a:solidFill>
            </a:endParaRPr>
          </a:p>
          <a:p>
            <a:pPr lvl="0">
              <a:buFont typeface="Wingdings" pitchFamily="2" charset="2"/>
              <a:buChar char="q"/>
            </a:pPr>
            <a:endParaRPr lang="el-GR" sz="1400" dirty="0" smtClean="0">
              <a:solidFill>
                <a:schemeClr val="bg1"/>
              </a:solidFill>
            </a:endParaRPr>
          </a:p>
          <a:p>
            <a:pPr lvl="0">
              <a:buFont typeface="Wingdings" pitchFamily="2" charset="2"/>
              <a:buChar char="q"/>
            </a:pPr>
            <a:r>
              <a:rPr lang="el-GR" sz="1400" dirty="0" smtClean="0">
                <a:solidFill>
                  <a:schemeClr val="bg1"/>
                </a:solidFill>
              </a:rPr>
              <a:t>    Μείωση </a:t>
            </a:r>
            <a:r>
              <a:rPr lang="el-GR" sz="1400" dirty="0" smtClean="0">
                <a:solidFill>
                  <a:schemeClr val="bg1"/>
                </a:solidFill>
              </a:rPr>
              <a:t>του προϋπολογισμού του Επενδυτικού Σχεδίου μεγαλύτερη από 30% του εγκεκριμένου προϋπολογισμού ή/και μεγαλύτερη από 70.000 €.</a:t>
            </a:r>
            <a:endParaRPr lang="el-GR" sz="1400" dirty="0">
              <a:solidFill>
                <a:schemeClr val="bg1"/>
              </a:solidFill>
            </a:endParaRPr>
          </a:p>
        </p:txBody>
      </p:sp>
      <p:sp>
        <p:nvSpPr>
          <p:cNvPr id="6" name="5 - Ορθογώνιο"/>
          <p:cNvSpPr/>
          <p:nvPr/>
        </p:nvSpPr>
        <p:spPr>
          <a:xfrm>
            <a:off x="1000108" y="1285852"/>
            <a:ext cx="3334567" cy="523220"/>
          </a:xfrm>
          <a:prstGeom prst="rect">
            <a:avLst/>
          </a:prstGeom>
        </p:spPr>
        <p:txBody>
          <a:bodyPr wrap="none">
            <a:spAutoFit/>
          </a:bodyPr>
          <a:lstStyle/>
          <a:p>
            <a:pPr lvl="1"/>
            <a:r>
              <a:rPr lang="el-GR" sz="1400" b="1" u="sng" dirty="0" smtClean="0">
                <a:solidFill>
                  <a:schemeClr val="bg1"/>
                </a:solidFill>
              </a:rPr>
              <a:t>3.4 </a:t>
            </a:r>
            <a:r>
              <a:rPr lang="en-GB" sz="1400" b="1" u="sng" dirty="0" smtClean="0">
                <a:solidFill>
                  <a:schemeClr val="bg1"/>
                </a:solidFill>
              </a:rPr>
              <a:t>ΠΕΡΙΟΡΙΣΜΟΙ </a:t>
            </a:r>
            <a:r>
              <a:rPr lang="en-GB" sz="1400" b="1" u="sng" dirty="0" smtClean="0">
                <a:solidFill>
                  <a:schemeClr val="bg1"/>
                </a:solidFill>
              </a:rPr>
              <a:t>ΤΡΟΠΟΠΟΙΗΣΕΩΝ</a:t>
            </a:r>
            <a:endParaRPr lang="el-GR" sz="1400" b="1" u="sng" dirty="0" smtClean="0">
              <a:solidFill>
                <a:schemeClr val="bg1"/>
              </a:solidFill>
            </a:endParaRPr>
          </a:p>
          <a:p>
            <a:pPr lvl="1"/>
            <a:endParaRPr lang="el-GR" sz="1400" b="1"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62427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GB" sz="16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Π</a:t>
            </a:r>
            <a:r>
              <a:rPr kumimoji="0" lang="en-GB" sz="1600" b="1" i="0" u="none" strike="noStrike" cap="none" normalizeH="0" baseline="0" dirty="0" smtClean="0" bmk="">
                <a:ln>
                  <a:noFill/>
                </a:ln>
                <a:solidFill>
                  <a:schemeClr val="bg1"/>
                </a:solidFill>
                <a:effectLst/>
                <a:latin typeface="Calibri" pitchFamily="34" charset="0"/>
                <a:ea typeface="Times New Roman" pitchFamily="18" charset="0"/>
                <a:cs typeface="Arial" pitchFamily="34" charset="0"/>
              </a:rPr>
              <a:t>ΑΡΑΚΟΛΟΥΘΗΣΗ ΠΡΑΞΕΩΝ – ΕΠΑΛΗΘΕΥΣΕΙΣ – ΠΙΣΤΟΠΟΙΗΣΕΙΣ</a:t>
            </a:r>
            <a:endParaRPr kumimoji="0" lang="en-GB"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6 - Ορθογώνιο"/>
          <p:cNvSpPr/>
          <p:nvPr/>
        </p:nvSpPr>
        <p:spPr>
          <a:xfrm>
            <a:off x="1857364" y="1357290"/>
            <a:ext cx="2804037" cy="369332"/>
          </a:xfrm>
          <a:prstGeom prst="rect">
            <a:avLst/>
          </a:prstGeom>
        </p:spPr>
        <p:txBody>
          <a:bodyPr wrap="none">
            <a:spAutoFit/>
          </a:bodyPr>
          <a:lstStyle/>
          <a:p>
            <a:r>
              <a:rPr lang="el-GR" b="1" u="sng" dirty="0">
                <a:solidFill>
                  <a:schemeClr val="bg1"/>
                </a:solidFill>
              </a:rPr>
              <a:t>Λογιστική παρακολούθηση</a:t>
            </a:r>
            <a:endParaRPr lang="el-GR" u="sng" dirty="0">
              <a:solidFill>
                <a:schemeClr val="bg1"/>
              </a:solidFill>
            </a:endParaRPr>
          </a:p>
        </p:txBody>
      </p:sp>
      <p:sp>
        <p:nvSpPr>
          <p:cNvPr id="11266" name="Rectangle 2"/>
          <p:cNvSpPr>
            <a:spLocks noChangeArrowheads="1"/>
          </p:cNvSpPr>
          <p:nvPr/>
        </p:nvSpPr>
        <p:spPr bwMode="auto">
          <a:xfrm>
            <a:off x="0" y="2214546"/>
            <a:ext cx="6858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b="1" dirty="0">
                <a:solidFill>
                  <a:schemeClr val="bg1"/>
                </a:solidFill>
              </a:rPr>
              <a:t>Επισημαίνονται τα εξής </a:t>
            </a:r>
            <a:r>
              <a:rPr lang="el-GR" sz="1400" b="1" dirty="0" smtClean="0">
                <a:solidFill>
                  <a:schemeClr val="bg1"/>
                </a:solidFill>
              </a:rPr>
              <a:t>:</a:t>
            </a:r>
            <a:endParaRPr lang="en-US" sz="1400" b="1" dirty="0" smtClean="0">
              <a:solidFill>
                <a:schemeClr val="bg1"/>
              </a:solidFill>
            </a:endParaRPr>
          </a:p>
          <a:p>
            <a:endParaRPr lang="el-GR" sz="1400" dirty="0">
              <a:solidFill>
                <a:schemeClr val="bg1"/>
              </a:solidFill>
            </a:endParaRPr>
          </a:p>
          <a:p>
            <a:pPr lvl="0"/>
            <a:r>
              <a:rPr lang="el-GR" sz="1400" i="1" dirty="0">
                <a:solidFill>
                  <a:schemeClr val="bg1"/>
                </a:solidFill>
              </a:rPr>
              <a:t>Οι απαιτούμενες άδειες για την υλοποίηση της επένδυσης (π.χ. άδεια δόμησης) πρέπει να έχουν εκδοθεί εντός των πρώτων έξι (6) μηνών από την ημερομηνία της απόφασης ένταξης. Η μη πλήρωση του όρου αυτού δύναται να έχει ως συνέπεια, μετά από σχετική εισήγηση του ΕΦΔ/ ΟΤΔ «</a:t>
            </a:r>
            <a:r>
              <a:rPr lang="el-GR" sz="1400" i="1" dirty="0" err="1">
                <a:solidFill>
                  <a:schemeClr val="bg1"/>
                </a:solidFill>
              </a:rPr>
              <a:t>ΤΑΠΤοΚ</a:t>
            </a:r>
            <a:r>
              <a:rPr lang="el-GR" sz="1400" i="1" dirty="0">
                <a:solidFill>
                  <a:schemeClr val="bg1"/>
                </a:solidFill>
              </a:rPr>
              <a:t> ΑΡΚΑΔΙΑ 2020 ΑΜΚΕ» στον Περιφερειάρχη Πελοποννήσου, την </a:t>
            </a:r>
            <a:r>
              <a:rPr lang="el-GR" sz="1400" i="1" dirty="0" err="1">
                <a:solidFill>
                  <a:schemeClr val="bg1"/>
                </a:solidFill>
              </a:rPr>
              <a:t>απένταξη</a:t>
            </a:r>
            <a:r>
              <a:rPr lang="el-GR" sz="1400" i="1" dirty="0">
                <a:solidFill>
                  <a:schemeClr val="bg1"/>
                </a:solidFill>
              </a:rPr>
              <a:t> των επενδυτικών σχεδίων και την εκκίνηση της διαδικασίας για την έντοκη επιστροφή της τυχόν καταβληθείσας δημόσιας χρηματοδότησης, σύμφωνα με το ισχύον – κατά περίπτωση – Θεσμικό Πλαίσιο.</a:t>
            </a:r>
            <a:endParaRPr lang="el-GR" sz="1400" dirty="0" smtClean="0">
              <a:solidFill>
                <a:schemeClr val="bg1"/>
              </a:solidFill>
            </a:endParaRPr>
          </a:p>
          <a:p>
            <a:r>
              <a:rPr lang="el-GR" sz="1400" i="1" dirty="0">
                <a:solidFill>
                  <a:schemeClr val="bg1"/>
                </a:solidFill>
              </a:rPr>
              <a:t> </a:t>
            </a:r>
            <a:endParaRPr lang="el-GR" sz="1400" dirty="0" smtClean="0">
              <a:solidFill>
                <a:schemeClr val="bg1"/>
              </a:solidFill>
            </a:endParaRPr>
          </a:p>
          <a:p>
            <a:pPr lvl="0"/>
            <a:r>
              <a:rPr lang="el-GR" sz="1400" i="1" dirty="0">
                <a:solidFill>
                  <a:schemeClr val="bg1"/>
                </a:solidFill>
              </a:rPr>
              <a:t>Κατά το προβλεπόμενο χρονικό διάστημα υλοποίησης του έργου του ο δικαιούχος υποχρεούται να κοινοποιεί άμεσα και υποχρεωτικά στον ΕΦΔ</a:t>
            </a:r>
            <a:r>
              <a:rPr lang="el-GR" sz="1400" i="1" dirty="0" smtClean="0">
                <a:solidFill>
                  <a:schemeClr val="bg1"/>
                </a:solidFill>
              </a:rPr>
              <a:t>:</a:t>
            </a:r>
            <a:endParaRPr lang="en-US" sz="1400" i="1" dirty="0" smtClean="0">
              <a:solidFill>
                <a:schemeClr val="bg1"/>
              </a:solidFill>
            </a:endParaRPr>
          </a:p>
          <a:p>
            <a:pPr lvl="0"/>
            <a:endParaRPr lang="el-GR" sz="1400" dirty="0" smtClean="0">
              <a:solidFill>
                <a:schemeClr val="bg1"/>
              </a:solidFill>
            </a:endParaRPr>
          </a:p>
          <a:p>
            <a:pPr lvl="1">
              <a:buFont typeface="Arial" pitchFamily="34" charset="0"/>
              <a:buChar char="•"/>
            </a:pPr>
            <a:r>
              <a:rPr lang="el-GR" sz="1400" i="1" dirty="0">
                <a:solidFill>
                  <a:schemeClr val="bg1"/>
                </a:solidFill>
              </a:rPr>
              <a:t>οποιαδήποτε πληροφορία καταστεί αναγκαία σχετικά με το έργο του, με τη μορφή αναφορών ή παροχής συγκεκριμένων </a:t>
            </a:r>
            <a:r>
              <a:rPr lang="el-GR" sz="1400" i="1" dirty="0" smtClean="0">
                <a:solidFill>
                  <a:schemeClr val="bg1"/>
                </a:solidFill>
              </a:rPr>
              <a:t>στοιχείων</a:t>
            </a:r>
            <a:endParaRPr lang="en-US" sz="1400" i="1" dirty="0" smtClean="0">
              <a:solidFill>
                <a:schemeClr val="bg1"/>
              </a:solidFill>
            </a:endParaRPr>
          </a:p>
          <a:p>
            <a:pPr lvl="0">
              <a:buFont typeface="Arial" pitchFamily="34" charset="0"/>
              <a:buChar char="•"/>
            </a:pPr>
            <a:endParaRPr lang="el-GR" sz="1400" dirty="0">
              <a:solidFill>
                <a:schemeClr val="bg1"/>
              </a:solidFill>
            </a:endParaRPr>
          </a:p>
          <a:p>
            <a:pPr lvl="1">
              <a:buFont typeface="Arial" pitchFamily="34" charset="0"/>
              <a:buChar char="•"/>
            </a:pPr>
            <a:r>
              <a:rPr lang="el-GR" sz="1400" i="1" dirty="0">
                <a:solidFill>
                  <a:schemeClr val="bg1"/>
                </a:solidFill>
              </a:rPr>
              <a:t>οποιαδήποτε μεταβολή προκύψει στο φυσικό ή οικονομικό αντικείμενο του έργου του που οριοθετεί ανάγκη τροποποίησής του</a:t>
            </a:r>
            <a:r>
              <a:rPr lang="el-GR" sz="1400" i="1" dirty="0" smtClean="0">
                <a:solidFill>
                  <a:schemeClr val="bg1"/>
                </a:solidFill>
              </a:rPr>
              <a:t>,</a:t>
            </a:r>
            <a:endParaRPr lang="en-US" sz="1400" i="1" dirty="0" smtClean="0">
              <a:solidFill>
                <a:schemeClr val="bg1"/>
              </a:solidFill>
            </a:endParaRPr>
          </a:p>
          <a:p>
            <a:pPr lvl="0">
              <a:buFont typeface="Arial" pitchFamily="34" charset="0"/>
              <a:buChar char="•"/>
            </a:pPr>
            <a:endParaRPr lang="el-GR" sz="1400" dirty="0">
              <a:solidFill>
                <a:schemeClr val="bg1"/>
              </a:solidFill>
            </a:endParaRPr>
          </a:p>
          <a:p>
            <a:pPr lvl="1">
              <a:buFont typeface="Arial" pitchFamily="34" charset="0"/>
              <a:buChar char="•"/>
            </a:pPr>
            <a:r>
              <a:rPr lang="el-GR" sz="1400" i="1" dirty="0">
                <a:solidFill>
                  <a:schemeClr val="bg1"/>
                </a:solidFill>
              </a:rPr>
              <a:t>πιθανή αδυναμία από πλευράς του να συνεχίσει την υλοποίηση του έργου </a:t>
            </a:r>
            <a:r>
              <a:rPr lang="el-GR" sz="1400" i="1" dirty="0" smtClean="0">
                <a:solidFill>
                  <a:schemeClr val="bg1"/>
                </a:solidFill>
              </a:rPr>
              <a:t>του</a:t>
            </a:r>
            <a:endParaRPr lang="en-US" sz="1400" i="1" dirty="0" smtClean="0">
              <a:solidFill>
                <a:schemeClr val="bg1"/>
              </a:solidFill>
            </a:endParaRPr>
          </a:p>
          <a:p>
            <a:pPr lvl="0"/>
            <a:endParaRPr lang="el-GR" sz="1400" dirty="0">
              <a:solidFill>
                <a:schemeClr val="bg1"/>
              </a:solidFill>
            </a:endParaRPr>
          </a:p>
          <a:p>
            <a:pPr lvl="1">
              <a:buFont typeface="Arial" pitchFamily="34" charset="0"/>
              <a:buChar char="•"/>
            </a:pPr>
            <a:r>
              <a:rPr lang="el-GR" sz="1400" i="1" dirty="0">
                <a:solidFill>
                  <a:schemeClr val="bg1"/>
                </a:solidFill>
              </a:rPr>
              <a:t>την έκδοση των απαιτούμενων αδειών για την υλοποίησης της επένδυσης </a:t>
            </a:r>
            <a:r>
              <a:rPr lang="el-GR" sz="1400" i="1" dirty="0" smtClean="0">
                <a:solidFill>
                  <a:schemeClr val="bg1"/>
                </a:solidFill>
              </a:rPr>
              <a:t>στο</a:t>
            </a:r>
            <a:r>
              <a:rPr lang="en-US" sz="1400" i="1" dirty="0" smtClean="0">
                <a:solidFill>
                  <a:schemeClr val="bg1"/>
                </a:solidFill>
              </a:rPr>
              <a:t> </a:t>
            </a:r>
            <a:r>
              <a:rPr lang="el-GR" sz="1400" i="1" dirty="0" smtClean="0">
                <a:solidFill>
                  <a:schemeClr val="bg1"/>
                </a:solidFill>
              </a:rPr>
              <a:t>προβλεπόμενο </a:t>
            </a:r>
            <a:r>
              <a:rPr lang="el-GR" sz="1400" i="1" dirty="0">
                <a:solidFill>
                  <a:schemeClr val="bg1"/>
                </a:solidFill>
              </a:rPr>
              <a:t>χρονικό διάστημα.</a:t>
            </a:r>
            <a:endParaRPr lang="el-GR" sz="1400" dirty="0">
              <a:solidFill>
                <a:schemeClr val="bg1"/>
              </a:solidFill>
            </a:endParaRPr>
          </a:p>
        </p:txBody>
      </p:sp>
      <p:pic>
        <p:nvPicPr>
          <p:cNvPr id="8" name="7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9"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62427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GB" sz="16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Π</a:t>
            </a:r>
            <a:r>
              <a:rPr kumimoji="0" lang="en-GB" sz="1600" b="1" i="0" u="none" strike="noStrike" cap="none" normalizeH="0" baseline="0" dirty="0" smtClean="0" bmk="">
                <a:ln>
                  <a:noFill/>
                </a:ln>
                <a:solidFill>
                  <a:schemeClr val="bg1"/>
                </a:solidFill>
                <a:effectLst/>
                <a:latin typeface="Calibri" pitchFamily="34" charset="0"/>
                <a:ea typeface="Times New Roman" pitchFamily="18" charset="0"/>
                <a:cs typeface="Arial" pitchFamily="34" charset="0"/>
              </a:rPr>
              <a:t>ΑΡΑΚΟΛΟΥΘΗΣΗ ΠΡΑΞΕΩΝ – ΕΠΑΛΗΘΕΥΣΕΙΣ – ΠΙΣΤΟΠΟΙΗΣΕΙΣ</a:t>
            </a:r>
            <a:endParaRPr kumimoji="0" lang="en-GB"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6 - Ορθογώνιο"/>
          <p:cNvSpPr/>
          <p:nvPr/>
        </p:nvSpPr>
        <p:spPr>
          <a:xfrm>
            <a:off x="1857364" y="1357290"/>
            <a:ext cx="1409938" cy="369332"/>
          </a:xfrm>
          <a:prstGeom prst="rect">
            <a:avLst/>
          </a:prstGeom>
        </p:spPr>
        <p:txBody>
          <a:bodyPr wrap="none">
            <a:spAutoFit/>
          </a:bodyPr>
          <a:lstStyle/>
          <a:p>
            <a:r>
              <a:rPr lang="el-GR" b="1" u="sng" dirty="0">
                <a:solidFill>
                  <a:schemeClr val="bg1"/>
                </a:solidFill>
              </a:rPr>
              <a:t>Επαλήθευση</a:t>
            </a:r>
            <a:endParaRPr lang="el-GR" u="sng" dirty="0">
              <a:solidFill>
                <a:schemeClr val="bg1"/>
              </a:solidFill>
            </a:endParaRPr>
          </a:p>
        </p:txBody>
      </p:sp>
      <p:sp>
        <p:nvSpPr>
          <p:cNvPr id="11266" name="Rectangle 2"/>
          <p:cNvSpPr>
            <a:spLocks noChangeArrowheads="1"/>
          </p:cNvSpPr>
          <p:nvPr/>
        </p:nvSpPr>
        <p:spPr bwMode="auto">
          <a:xfrm>
            <a:off x="0" y="1714480"/>
            <a:ext cx="6858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a:solidFill>
                  <a:schemeClr val="bg1"/>
                </a:solidFill>
              </a:rPr>
              <a:t>Η παρακολούθηση των έργων θα γίνεται από τον ΕΦΔ / ΟΤΔ «</a:t>
            </a:r>
            <a:r>
              <a:rPr lang="el-GR" sz="1400" dirty="0" err="1">
                <a:solidFill>
                  <a:schemeClr val="bg1"/>
                </a:solidFill>
              </a:rPr>
              <a:t>ΤΑΠΤοΚ</a:t>
            </a:r>
            <a:r>
              <a:rPr lang="el-GR" sz="1400" dirty="0">
                <a:solidFill>
                  <a:schemeClr val="bg1"/>
                </a:solidFill>
              </a:rPr>
              <a:t> ΑΡΚΑΔΙΑ 2020 ΑΜΚΕ», είτε με στελέχη του, είτε και με τη συνδρομή πιστοποιημένων ορκωτών ελεγκτών/λογιστών. </a:t>
            </a:r>
            <a:endParaRPr lang="en-US" sz="1400" dirty="0" smtClean="0">
              <a:solidFill>
                <a:schemeClr val="bg1"/>
              </a:solidFill>
            </a:endParaRPr>
          </a:p>
          <a:p>
            <a:endParaRPr lang="en-US" sz="1400" dirty="0" smtClean="0">
              <a:solidFill>
                <a:schemeClr val="bg1"/>
              </a:solidFill>
            </a:endParaRPr>
          </a:p>
          <a:p>
            <a:r>
              <a:rPr lang="el-GR" sz="1400" dirty="0" smtClean="0">
                <a:solidFill>
                  <a:schemeClr val="bg1"/>
                </a:solidFill>
              </a:rPr>
              <a:t>Ο </a:t>
            </a:r>
            <a:r>
              <a:rPr lang="el-GR" sz="1400" dirty="0">
                <a:solidFill>
                  <a:schemeClr val="bg1"/>
                </a:solidFill>
              </a:rPr>
              <a:t>ΕΦΔ, καθώς και άλλα εξουσιοδοτημένα όργανα ελέγχου διατηρούν το δικαίωμα να επαληθεύουν ή να ελέγχουν, όταν για τον κάθε φορέα/όργανο κρίνεται απαραίτητο, την πορεία του φυσικού και του οικονομικού αντικειμένου του έργου</a:t>
            </a:r>
            <a:r>
              <a:rPr lang="el-GR" sz="1400" dirty="0" smtClean="0">
                <a:solidFill>
                  <a:schemeClr val="bg1"/>
                </a:solidFill>
              </a:rPr>
              <a:t>.</a:t>
            </a:r>
            <a:endParaRPr lang="en-US" sz="1400" dirty="0" smtClean="0">
              <a:solidFill>
                <a:schemeClr val="bg1"/>
              </a:solidFill>
            </a:endParaRPr>
          </a:p>
          <a:p>
            <a:endParaRPr lang="el-GR" sz="1400" dirty="0">
              <a:solidFill>
                <a:schemeClr val="bg1"/>
              </a:solidFill>
            </a:endParaRPr>
          </a:p>
          <a:p>
            <a:r>
              <a:rPr lang="el-GR" sz="1400" dirty="0">
                <a:solidFill>
                  <a:schemeClr val="bg1"/>
                </a:solidFill>
              </a:rPr>
              <a:t>Σημειώνεται ότι, το σύνολο των ενεργειών επαλήθευσης πιστοποίησης (αίτημα επαλήθευσης, πιστοποίηση, κ.λπ.) γίνεται μέσω του Πληροφοριακού Συστήματος Κρατικών Ενισχύσεων (ΠΣΚΕ).</a:t>
            </a:r>
          </a:p>
        </p:txBody>
      </p:sp>
      <p:sp>
        <p:nvSpPr>
          <p:cNvPr id="14337" name="Rectangle 1"/>
          <p:cNvSpPr>
            <a:spLocks noChangeArrowheads="1"/>
          </p:cNvSpPr>
          <p:nvPr/>
        </p:nvSpPr>
        <p:spPr bwMode="auto">
          <a:xfrm flipH="1">
            <a:off x="0" y="4286248"/>
            <a:ext cx="6858000" cy="45397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00050" marR="0" lvl="0" indent="-400050" algn="just" defTabSz="914400" rtl="0" eaLnBrk="1" fontAlgn="base" latinLnBrk="0" hangingPunct="1">
              <a:lnSpc>
                <a:spcPct val="100000"/>
              </a:lnSpc>
              <a:spcBef>
                <a:spcPct val="0"/>
              </a:spcBef>
              <a:spcAft>
                <a:spcPct val="0"/>
              </a:spcAft>
              <a:buClrTx/>
              <a:buSzTx/>
              <a:buFontTx/>
              <a:buAutoNum type="romanLcParenR"/>
              <a:tabLst/>
            </a:pPr>
            <a:r>
              <a:rPr kumimoji="0" lang="el-GR" sz="1400" b="1" i="0" u="sng"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Αίτημα Επαλήθευσης – Πιστοποίησης</a:t>
            </a:r>
            <a:endParaRPr kumimoji="0" lang="el-GR" sz="1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Τα Αιτήματα Επαλήθευσης - Πιστοποίησης υποβάλλονται από το δικαιούχο/επιχείρηση ηλεκτρονικά στο ΠΣΚΕ. </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Ο δικαιούχος επισυνάπτει στο ΠΣΚΕ έντυπο αιτήματος επαλήθευσης, το οποίο θα αναρτηθεί</a:t>
            </a:r>
            <a:r>
              <a:rPr kumimoji="0" lang="el-GR" sz="1200" b="0" i="0" u="none" strike="noStrike" cap="none" normalizeH="0" dirty="0" smtClean="0">
                <a:ln>
                  <a:noFill/>
                </a:ln>
                <a:solidFill>
                  <a:schemeClr val="bg1"/>
                </a:solidFill>
                <a:effectLst/>
                <a:latin typeface="Calibri" pitchFamily="34" charset="0"/>
                <a:ea typeface="Times New Roman" pitchFamily="18" charset="0"/>
                <a:cs typeface="Times New Roman" pitchFamily="18" charset="0"/>
              </a:rPr>
              <a:t> </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από τον </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ΕΦΔ</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 το οποίο ο δικαιούχος αναπαράγει και συμπληρώνει κατάλληλα και το επισυνάπτει στο ΠΣΚΕ σε </a:t>
            </a:r>
            <a:r>
              <a:rPr kumimoji="0" lang="el-GR" sz="1200" b="0" i="0" u="none" strike="noStrike" cap="none" normalizeH="0" baseline="0" dirty="0" err="1" smtClean="0">
                <a:ln>
                  <a:noFill/>
                </a:ln>
                <a:solidFill>
                  <a:schemeClr val="bg1"/>
                </a:solidFill>
                <a:effectLst/>
                <a:latin typeface="Calibri" pitchFamily="34" charset="0"/>
                <a:ea typeface="Times New Roman" pitchFamily="18" charset="0"/>
                <a:cs typeface="Times New Roman" pitchFamily="18" charset="0"/>
              </a:rPr>
              <a:t>pdf</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 μορφή.</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Ο δικαιούχος υποχρεούται να υποβάλλει σε φυσική μορφή τα απαιτούμενα δικαιολογητικά και παραστατικά όπως αυτά καθορίζονται στο ΠΑΡΑΡΤΗΜΑ ΙΙΙ της πρόσκλησης. </a:t>
            </a: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Τα δικαιολογητικά και παραδοτέα σε έντυπη μορφή απαιτείται να αποσταλούν </a:t>
            </a: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εντός 10 ημερολογιακών ημερών από την ηλεκτρονική υποβολή τους αιτήματος</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Αίτημα Ενδιάμεσης Επαλήθευσης - Πιστοποίησης</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δαπανών υποβάλλεται</a:t>
            </a: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μία (1) φορά</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και μετά την εκτέλεση </a:t>
            </a: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τουλάχιστον του 50% </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του επιχορηγούμενου φυσικού και οικονομικού αντικειμένου (υποβληθείσες δαπάνες).</a:t>
            </a: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Αίτημα Ενδιάμεσης Επαλήθευσης - Πιστοποίησης</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μπορεί να υποβληθεί </a:t>
            </a: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έως και έξι (6) μήνες</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πριν την καταληκτική ημερομηνία ολοκλήρωσης της επένδυσης και όχι αργότερα του έτους από την ημερομηνία Απόφασης επιχορήγησης.</a:t>
            </a: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Το Αίτημα Τελικής Επαλήθευσης - Πιστοποίησης</a:t>
            </a:r>
            <a:r>
              <a:rPr kumimoji="0" lang="el-GR" sz="1200" b="0"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πρέπει να υποβληθεί σε ηλεκτρονική και έντυπη μορφή συνοδευόμενο από τα απαιτούμενα δικαιολογητικά και παραδοτέα καθ’ όλη τη διάρκεια υλοποίησης του έργου και, το αργότερο, εντός τριάντα (30) ημερολογιακών ημερών μετά την τυπική ημερομηνία λήξης υλοποίησης του Επενδυτικού Σχεδίου / Πράξης.</a:t>
            </a: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p:txBody>
      </p:sp>
      <p:pic>
        <p:nvPicPr>
          <p:cNvPr id="8" name="7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9"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62427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GB" sz="16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Π</a:t>
            </a:r>
            <a:r>
              <a:rPr kumimoji="0" lang="en-GB" sz="1600" b="1" i="0" u="none" strike="noStrike" cap="none" normalizeH="0" baseline="0" dirty="0" smtClean="0" bmk="">
                <a:ln>
                  <a:noFill/>
                </a:ln>
                <a:solidFill>
                  <a:schemeClr val="bg1"/>
                </a:solidFill>
                <a:effectLst/>
                <a:latin typeface="Calibri" pitchFamily="34" charset="0"/>
                <a:ea typeface="Times New Roman" pitchFamily="18" charset="0"/>
                <a:cs typeface="Arial" pitchFamily="34" charset="0"/>
              </a:rPr>
              <a:t>ΑΡΑΚΟΛΟΥΘΗΣΗ ΠΡΑΞΕΩΝ – ΕΠΑΛΗΘΕΥΣΕΙΣ – ΠΙΣΤΟΠΟΙΗΣΕΙΣ</a:t>
            </a:r>
            <a:endParaRPr kumimoji="0" lang="en-GB"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6 - Ορθογώνιο"/>
          <p:cNvSpPr/>
          <p:nvPr/>
        </p:nvSpPr>
        <p:spPr>
          <a:xfrm>
            <a:off x="1857364" y="1357290"/>
            <a:ext cx="1409938" cy="369332"/>
          </a:xfrm>
          <a:prstGeom prst="rect">
            <a:avLst/>
          </a:prstGeom>
        </p:spPr>
        <p:txBody>
          <a:bodyPr wrap="none">
            <a:spAutoFit/>
          </a:bodyPr>
          <a:lstStyle/>
          <a:p>
            <a:r>
              <a:rPr lang="el-GR" b="1" u="sng" dirty="0">
                <a:solidFill>
                  <a:schemeClr val="bg1"/>
                </a:solidFill>
              </a:rPr>
              <a:t>Επαλήθευση</a:t>
            </a:r>
            <a:endParaRPr lang="el-GR" u="sng" dirty="0">
              <a:solidFill>
                <a:schemeClr val="bg1"/>
              </a:solidFill>
            </a:endParaRPr>
          </a:p>
        </p:txBody>
      </p:sp>
      <p:sp>
        <p:nvSpPr>
          <p:cNvPr id="11266" name="Rectangle 2"/>
          <p:cNvSpPr>
            <a:spLocks noChangeArrowheads="1"/>
          </p:cNvSpPr>
          <p:nvPr/>
        </p:nvSpPr>
        <p:spPr bwMode="auto">
          <a:xfrm>
            <a:off x="0" y="1714480"/>
            <a:ext cx="68580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u="sng" dirty="0">
                <a:solidFill>
                  <a:schemeClr val="bg1"/>
                </a:solidFill>
                <a:latin typeface="Calibri" pitchFamily="34" charset="0"/>
                <a:ea typeface="Times New Roman" pitchFamily="18" charset="0"/>
                <a:cs typeface="Times New Roman" pitchFamily="18" charset="0"/>
              </a:rPr>
              <a:t>ii</a:t>
            </a:r>
            <a:r>
              <a:rPr lang="el-GR" sz="1400" b="1" u="sng" dirty="0">
                <a:solidFill>
                  <a:schemeClr val="bg1"/>
                </a:solidFill>
                <a:latin typeface="Calibri" pitchFamily="34" charset="0"/>
                <a:ea typeface="Times New Roman" pitchFamily="18" charset="0"/>
                <a:cs typeface="Times New Roman" pitchFamily="18" charset="0"/>
              </a:rPr>
              <a:t>) Επαλήθευση εκτέλεσης </a:t>
            </a:r>
            <a:r>
              <a:rPr lang="el-GR" sz="1400" b="1" u="sng" dirty="0" smtClean="0">
                <a:solidFill>
                  <a:schemeClr val="bg1"/>
                </a:solidFill>
                <a:latin typeface="Calibri" pitchFamily="34" charset="0"/>
                <a:ea typeface="Times New Roman" pitchFamily="18" charset="0"/>
                <a:cs typeface="Times New Roman" pitchFamily="18" charset="0"/>
              </a:rPr>
              <a:t>έργων</a:t>
            </a:r>
          </a:p>
          <a:p>
            <a:endParaRPr lang="el-GR" sz="1400" b="1" u="sng" dirty="0">
              <a:solidFill>
                <a:schemeClr val="bg1"/>
              </a:solidFill>
              <a:latin typeface="Calibri" pitchFamily="34" charset="0"/>
              <a:ea typeface="Times New Roman" pitchFamily="18" charset="0"/>
              <a:cs typeface="Times New Roman" pitchFamily="18" charset="0"/>
            </a:endParaRPr>
          </a:p>
          <a:p>
            <a:r>
              <a:rPr lang="el-GR" sz="1200" dirty="0" smtClean="0">
                <a:solidFill>
                  <a:schemeClr val="bg1"/>
                </a:solidFill>
              </a:rPr>
              <a:t>Η </a:t>
            </a:r>
            <a:r>
              <a:rPr lang="el-GR" sz="1200" dirty="0">
                <a:solidFill>
                  <a:schemeClr val="bg1"/>
                </a:solidFill>
              </a:rPr>
              <a:t>επαλήθευση αφορά στην επιβεβαίωση της </a:t>
            </a:r>
            <a:r>
              <a:rPr lang="el-GR" sz="1200" dirty="0" err="1">
                <a:solidFill>
                  <a:schemeClr val="bg1"/>
                </a:solidFill>
              </a:rPr>
              <a:t>επιλεξιμότητας</a:t>
            </a:r>
            <a:r>
              <a:rPr lang="el-GR" sz="1200" dirty="0">
                <a:solidFill>
                  <a:schemeClr val="bg1"/>
                </a:solidFill>
              </a:rPr>
              <a:t> των πραγματοποιηθεισών δαπανών για την υλοποίηση της επένδυσης, στην πιστοποίησή τους, καθώς και στο εύλογο του κόστους αυτών και στην καταβολή της αναλογούσας επιχορήγησης.</a:t>
            </a:r>
          </a:p>
          <a:p>
            <a:r>
              <a:rPr lang="el-GR" sz="1200" dirty="0">
                <a:solidFill>
                  <a:schemeClr val="bg1"/>
                </a:solidFill>
              </a:rPr>
              <a:t>Κατά την επαλήθευση:</a:t>
            </a:r>
          </a:p>
          <a:p>
            <a:pPr lvl="0">
              <a:buFont typeface="Arial" pitchFamily="34" charset="0"/>
              <a:buChar char="•"/>
            </a:pPr>
            <a:r>
              <a:rPr lang="el-GR" sz="1200" dirty="0" smtClean="0">
                <a:solidFill>
                  <a:schemeClr val="bg1"/>
                </a:solidFill>
              </a:rPr>
              <a:t> γίνεται </a:t>
            </a:r>
            <a:r>
              <a:rPr lang="el-GR" sz="1200" dirty="0">
                <a:solidFill>
                  <a:schemeClr val="bg1"/>
                </a:solidFill>
              </a:rPr>
              <a:t>έλεγχος της </a:t>
            </a:r>
            <a:r>
              <a:rPr lang="el-GR" sz="1200" dirty="0" err="1">
                <a:solidFill>
                  <a:schemeClr val="bg1"/>
                </a:solidFill>
              </a:rPr>
              <a:t>επιλεξιμότητας</a:t>
            </a:r>
            <a:r>
              <a:rPr lang="el-GR" sz="1200" dirty="0">
                <a:solidFill>
                  <a:schemeClr val="bg1"/>
                </a:solidFill>
              </a:rPr>
              <a:t>, της ορθότητας, της σκοπιμότητας, της εγκυρότητας και της νομιμότητας της επένδυσης, καθώς και των συγκεκριμένων πραγματοποιηθεισών δαπανών,</a:t>
            </a:r>
            <a:endParaRPr lang="el-GR" sz="1200" dirty="0" smtClean="0">
              <a:solidFill>
                <a:schemeClr val="bg1"/>
              </a:solidFill>
            </a:endParaRPr>
          </a:p>
          <a:p>
            <a:pPr lvl="0">
              <a:buFont typeface="Arial" pitchFamily="34" charset="0"/>
              <a:buChar char="•"/>
            </a:pPr>
            <a:r>
              <a:rPr lang="el-GR" sz="1200" dirty="0" smtClean="0">
                <a:solidFill>
                  <a:schemeClr val="bg1"/>
                </a:solidFill>
              </a:rPr>
              <a:t> διαπιστώνεται </a:t>
            </a:r>
            <a:r>
              <a:rPr lang="el-GR" sz="1200" dirty="0">
                <a:solidFill>
                  <a:schemeClr val="bg1"/>
                </a:solidFill>
              </a:rPr>
              <a:t>η ορθή κατανομή των δαπανών στις αντίστοιχες Κατηγορίες Δαπανών και ανά ποσοτικό στοιχείο,</a:t>
            </a:r>
            <a:endParaRPr lang="el-GR" sz="1200" dirty="0" smtClean="0">
              <a:solidFill>
                <a:schemeClr val="bg1"/>
              </a:solidFill>
            </a:endParaRPr>
          </a:p>
          <a:p>
            <a:pPr lvl="0">
              <a:buFont typeface="Arial" pitchFamily="34" charset="0"/>
              <a:buChar char="•"/>
            </a:pPr>
            <a:r>
              <a:rPr lang="el-GR" sz="1200" dirty="0" smtClean="0">
                <a:solidFill>
                  <a:schemeClr val="bg1"/>
                </a:solidFill>
              </a:rPr>
              <a:t> επιβεβαιώνεται </a:t>
            </a:r>
            <a:r>
              <a:rPr lang="el-GR" sz="1200" dirty="0">
                <a:solidFill>
                  <a:schemeClr val="bg1"/>
                </a:solidFill>
              </a:rPr>
              <a:t>το εύλογο του κόστους,</a:t>
            </a:r>
            <a:endParaRPr lang="el-GR" sz="1200" dirty="0" smtClean="0">
              <a:solidFill>
                <a:schemeClr val="bg1"/>
              </a:solidFill>
            </a:endParaRPr>
          </a:p>
          <a:p>
            <a:pPr lvl="0">
              <a:buFont typeface="Arial" pitchFamily="34" charset="0"/>
              <a:buChar char="•"/>
            </a:pPr>
            <a:r>
              <a:rPr lang="el-GR" sz="1200" dirty="0" smtClean="0">
                <a:solidFill>
                  <a:schemeClr val="bg1"/>
                </a:solidFill>
              </a:rPr>
              <a:t> γίνεται </a:t>
            </a:r>
            <a:r>
              <a:rPr lang="el-GR" sz="1200" dirty="0">
                <a:solidFill>
                  <a:schemeClr val="bg1"/>
                </a:solidFill>
              </a:rPr>
              <a:t>έλεγχος έκδοσης των πρωτότυπων παραστατικών και εξόφλησης των δαπανών, των πρωτότυπων λοιπών δικαιολογητικών, τα οποία μονογράφονται και σφραγίζονται με ειδική σφραγίδα, που φέρει το τίτλο του Προγράμματος (ΕΠ «Πελοπόννησος» 2014-2020). Ελέγχονται επίσης και αντίστοιχα τηρούμενα στοιχεία από τις λογιστικές εγγραφές των πράξεων ανάλογα με την τηρούμενη κατηγορία λογιστικών βιβλίων για να επιβεβαιωθεί η ορθή εκτέλεση του οικονομικού αντικειμένου (π.χ. βιβλία εσόδων-εξόδων, καρτέλες προμηθευτών, ημερολόγια κλπ),</a:t>
            </a:r>
            <a:endParaRPr lang="el-GR" sz="1200" dirty="0" smtClean="0">
              <a:solidFill>
                <a:schemeClr val="bg1"/>
              </a:solidFill>
            </a:endParaRPr>
          </a:p>
          <a:p>
            <a:pPr lvl="0">
              <a:buFont typeface="Arial" pitchFamily="34" charset="0"/>
              <a:buChar char="•"/>
            </a:pPr>
            <a:r>
              <a:rPr lang="el-GR" sz="1200" dirty="0" smtClean="0">
                <a:solidFill>
                  <a:schemeClr val="bg1"/>
                </a:solidFill>
              </a:rPr>
              <a:t> πρέπει</a:t>
            </a:r>
            <a:r>
              <a:rPr lang="el-GR" sz="1200" dirty="0">
                <a:solidFill>
                  <a:schemeClr val="bg1"/>
                </a:solidFill>
              </a:rPr>
              <a:t>, σε κάθε περίπτωση να τεκμηριώνεται και να αιτιολογείται αναλυτικά η οποιαδήποτε περικοπή.</a:t>
            </a:r>
            <a:endParaRPr lang="el-GR" sz="1200" dirty="0" smtClean="0">
              <a:solidFill>
                <a:schemeClr val="bg1"/>
              </a:solidFill>
            </a:endParaRPr>
          </a:p>
          <a:p>
            <a:endParaRPr lang="el-GR" sz="1200" dirty="0" smtClean="0">
              <a:solidFill>
                <a:schemeClr val="bg1"/>
              </a:solidFill>
            </a:endParaRPr>
          </a:p>
          <a:p>
            <a:r>
              <a:rPr lang="el-GR" sz="1200" dirty="0" smtClean="0">
                <a:solidFill>
                  <a:schemeClr val="bg1"/>
                </a:solidFill>
              </a:rPr>
              <a:t>Μετά </a:t>
            </a:r>
            <a:r>
              <a:rPr lang="el-GR" sz="1200" dirty="0">
                <a:solidFill>
                  <a:schemeClr val="bg1"/>
                </a:solidFill>
              </a:rPr>
              <a:t>το πέρας του ελέγχου και κατόπιν κάλυψης από το δικαιούχο των τυχόν εκκρεμοτήτων και ελλείψεων που εντοπίστηκαν, ολοκληρώνεται η επαλήθευση με τη σύνταξη της σχετικής έκθεσης επαλήθευσης</a:t>
            </a:r>
            <a:r>
              <a:rPr lang="el-GR" sz="1200" dirty="0" smtClean="0">
                <a:solidFill>
                  <a:schemeClr val="bg1"/>
                </a:solidFill>
              </a:rPr>
              <a:t>.</a:t>
            </a:r>
          </a:p>
          <a:p>
            <a:endParaRPr lang="el-GR" sz="1200" dirty="0">
              <a:solidFill>
                <a:schemeClr val="bg1"/>
              </a:solidFill>
            </a:endParaRPr>
          </a:p>
          <a:p>
            <a:r>
              <a:rPr lang="el-GR" sz="1200" dirty="0">
                <a:solidFill>
                  <a:schemeClr val="bg1"/>
                </a:solidFill>
              </a:rPr>
              <a:t>Επισημαίνεται ότι, τόσο η έγγραφη ή/και ηλεκτρονική γνωστοποίηση ελλείψεων που εντοπίστηκαν στο υποβληθέν Αίτημα επαλήθευσης, από τον ΕΦΔ, όσο και η κάλυψη αυτών από το δικαιούχο, </a:t>
            </a:r>
            <a:r>
              <a:rPr lang="el-GR" sz="1200" b="1" dirty="0">
                <a:solidFill>
                  <a:schemeClr val="bg1"/>
                </a:solidFill>
              </a:rPr>
              <a:t>δεν μπορεί να υπερβαίνει τις τριάντα (30) ημερολογιακές ημέρες</a:t>
            </a:r>
            <a:r>
              <a:rPr lang="el-GR" sz="1200" dirty="0">
                <a:solidFill>
                  <a:schemeClr val="bg1"/>
                </a:solidFill>
              </a:rPr>
              <a:t> από την (έγγραφη ή/και ηλεκτρονική) γνωστοποίηση των ελλείψεων.</a:t>
            </a:r>
            <a:endParaRPr lang="el-GR" sz="1200" dirty="0" smtClean="0">
              <a:solidFill>
                <a:schemeClr val="bg1"/>
              </a:solidFill>
            </a:endParaRPr>
          </a:p>
          <a:p>
            <a:r>
              <a:rPr lang="el-GR" sz="1200" dirty="0" smtClean="0">
                <a:solidFill>
                  <a:schemeClr val="bg1"/>
                </a:solidFill>
              </a:rPr>
              <a:t>Η </a:t>
            </a:r>
            <a:r>
              <a:rPr lang="el-GR" sz="1200" dirty="0">
                <a:solidFill>
                  <a:schemeClr val="bg1"/>
                </a:solidFill>
              </a:rPr>
              <a:t>επιτόπια επαλήθευση διενεργείται υποχρεωτικά στην ολοκλήρωση του έργου και περιλαμβάνει έλεγχο του οικονομικού και του φυσικού αντικειμένου του έργου στο σύνολό του, καθώς και επίλυση θεμάτων που προέκυψαν σε τυχόν προηγηθείσα διοικητική επαλήθευση</a:t>
            </a:r>
            <a:r>
              <a:rPr lang="el-GR" sz="1200" dirty="0" smtClean="0">
                <a:solidFill>
                  <a:schemeClr val="bg1"/>
                </a:solidFill>
              </a:rPr>
              <a:t>.</a:t>
            </a:r>
          </a:p>
          <a:p>
            <a:endParaRPr lang="el-GR" sz="1200" dirty="0">
              <a:solidFill>
                <a:schemeClr val="bg1"/>
              </a:solidFill>
            </a:endParaRPr>
          </a:p>
          <a:p>
            <a:r>
              <a:rPr lang="el-GR" sz="1200" dirty="0">
                <a:solidFill>
                  <a:schemeClr val="bg1"/>
                </a:solidFill>
              </a:rPr>
              <a:t>Ο ΕΦΔ προκειμένου η επιχείρηση/δικαιούχος να είναι κατάλληλα προετοιμασμένη/</a:t>
            </a:r>
            <a:r>
              <a:rPr lang="el-GR" sz="1200" dirty="0" err="1">
                <a:solidFill>
                  <a:schemeClr val="bg1"/>
                </a:solidFill>
              </a:rPr>
              <a:t>ος</a:t>
            </a:r>
            <a:r>
              <a:rPr lang="el-GR" sz="1200" dirty="0">
                <a:solidFill>
                  <a:schemeClr val="bg1"/>
                </a:solidFill>
              </a:rPr>
              <a:t> κατά την ημερομηνία της επιτόπιας επαλήθευσης, αποστέλλει σχετικό έγγραφο ειδοποίησης πριν την ακριβή ημερομηνία της επαλήθευσης και κατόπιν συνεννόησης με την επιχείρηση</a:t>
            </a:r>
            <a:r>
              <a:rPr lang="el-GR" sz="1200" dirty="0" smtClean="0">
                <a:solidFill>
                  <a:schemeClr val="bg1"/>
                </a:solidFill>
              </a:rPr>
              <a:t>.</a:t>
            </a:r>
            <a:endParaRPr lang="el-GR" sz="1200" dirty="0">
              <a:solidFill>
                <a:schemeClr val="bg1"/>
              </a:solidFill>
            </a:endParaRPr>
          </a:p>
        </p:txBody>
      </p:sp>
      <p:pic>
        <p:nvPicPr>
          <p:cNvPr id="8" name="7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9"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62427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GB" sz="16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Π</a:t>
            </a:r>
            <a:r>
              <a:rPr kumimoji="0" lang="en-GB" sz="1600" b="1" i="0" u="none" strike="noStrike" cap="none" normalizeH="0" baseline="0" dirty="0" smtClean="0" bmk="">
                <a:ln>
                  <a:noFill/>
                </a:ln>
                <a:solidFill>
                  <a:schemeClr val="bg1"/>
                </a:solidFill>
                <a:effectLst/>
                <a:latin typeface="Calibri" pitchFamily="34" charset="0"/>
                <a:ea typeface="Times New Roman" pitchFamily="18" charset="0"/>
                <a:cs typeface="Arial" pitchFamily="34" charset="0"/>
              </a:rPr>
              <a:t>ΑΡΑΚΟΛΟΥΘΗΣΗ ΠΡΑΞΕΩΝ – ΕΠΑΛΗΘΕΥΣΕΙΣ – ΠΙΣΤΟΠΟΙΗΣΕΙΣ</a:t>
            </a:r>
            <a:endParaRPr kumimoji="0" lang="en-GB"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6 - Ορθογώνιο"/>
          <p:cNvSpPr/>
          <p:nvPr/>
        </p:nvSpPr>
        <p:spPr>
          <a:xfrm>
            <a:off x="1857364" y="1357290"/>
            <a:ext cx="1409938" cy="369332"/>
          </a:xfrm>
          <a:prstGeom prst="rect">
            <a:avLst/>
          </a:prstGeom>
        </p:spPr>
        <p:txBody>
          <a:bodyPr wrap="none">
            <a:spAutoFit/>
          </a:bodyPr>
          <a:lstStyle/>
          <a:p>
            <a:r>
              <a:rPr lang="el-GR" b="1" u="sng" dirty="0">
                <a:solidFill>
                  <a:schemeClr val="bg1"/>
                </a:solidFill>
              </a:rPr>
              <a:t>Επαλήθευση</a:t>
            </a:r>
            <a:endParaRPr lang="el-GR" u="sng" dirty="0">
              <a:solidFill>
                <a:schemeClr val="bg1"/>
              </a:solidFill>
            </a:endParaRPr>
          </a:p>
        </p:txBody>
      </p:sp>
      <p:sp>
        <p:nvSpPr>
          <p:cNvPr id="11266" name="Rectangle 2"/>
          <p:cNvSpPr>
            <a:spLocks noChangeArrowheads="1"/>
          </p:cNvSpPr>
          <p:nvPr/>
        </p:nvSpPr>
        <p:spPr bwMode="auto">
          <a:xfrm>
            <a:off x="0" y="1714480"/>
            <a:ext cx="6858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dirty="0">
                <a:solidFill>
                  <a:schemeClr val="bg1"/>
                </a:solidFill>
              </a:rPr>
              <a:t>iii</a:t>
            </a:r>
            <a:r>
              <a:rPr lang="el-GR" sz="1400" b="1" dirty="0">
                <a:solidFill>
                  <a:schemeClr val="bg1"/>
                </a:solidFill>
              </a:rPr>
              <a:t>) </a:t>
            </a:r>
            <a:r>
              <a:rPr lang="el-GR" sz="1400" b="1" u="sng" dirty="0">
                <a:solidFill>
                  <a:schemeClr val="bg1"/>
                </a:solidFill>
              </a:rPr>
              <a:t>Παραλαβή αποτελεσμάτων επαλήθευσης – αντιρρήσεις </a:t>
            </a:r>
            <a:r>
              <a:rPr lang="el-GR" sz="1400" b="1" u="sng" dirty="0" smtClean="0">
                <a:solidFill>
                  <a:schemeClr val="bg1"/>
                </a:solidFill>
              </a:rPr>
              <a:t>δικαιούχου</a:t>
            </a:r>
          </a:p>
          <a:p>
            <a:endParaRPr lang="el-GR" sz="1400" dirty="0">
              <a:solidFill>
                <a:schemeClr val="bg1"/>
              </a:solidFill>
            </a:endParaRPr>
          </a:p>
          <a:p>
            <a:r>
              <a:rPr lang="el-GR" sz="1400" dirty="0">
                <a:solidFill>
                  <a:schemeClr val="bg1"/>
                </a:solidFill>
              </a:rPr>
              <a:t>Η συνταχθείσα από το όργανο διενέργειας της επαλήθευσης Έκθεση Επαλήθευσης, υποβάλλεται για έγκριση (αποδοχή των αποτελεσμάτων) από το ΔΣ της ΟΤΔ «</a:t>
            </a:r>
            <a:r>
              <a:rPr lang="el-GR" sz="1400" dirty="0" err="1">
                <a:solidFill>
                  <a:schemeClr val="bg1"/>
                </a:solidFill>
              </a:rPr>
              <a:t>ΤΑΠΤοΚ</a:t>
            </a:r>
            <a:r>
              <a:rPr lang="el-GR" sz="1400" dirty="0">
                <a:solidFill>
                  <a:schemeClr val="bg1"/>
                </a:solidFill>
              </a:rPr>
              <a:t> ΑΡΚΑΔΙΑ 2020 ΑΜΚΕ». </a:t>
            </a:r>
            <a:endParaRPr lang="el-GR" sz="1400" dirty="0" smtClean="0">
              <a:solidFill>
                <a:schemeClr val="bg1"/>
              </a:solidFill>
            </a:endParaRPr>
          </a:p>
          <a:p>
            <a:r>
              <a:rPr lang="el-GR" sz="1400" dirty="0" smtClean="0">
                <a:solidFill>
                  <a:schemeClr val="bg1"/>
                </a:solidFill>
              </a:rPr>
              <a:t>Σε </a:t>
            </a:r>
            <a:r>
              <a:rPr lang="el-GR" sz="1400" dirty="0">
                <a:solidFill>
                  <a:schemeClr val="bg1"/>
                </a:solidFill>
              </a:rPr>
              <a:t>περίπτωση διαφωνίας με (ή λάθους σε) πεδία της Έκθεσης Επαλήθευσης, παρέχεται η δυνατότητα να εκτελεστούν οι προσήκουσες αναγκαίες όποιες διορθώσεις σε αυτή, από το αρμόδιο όργανο με την αντίστοιχη τεκμηρίωση</a:t>
            </a:r>
            <a:r>
              <a:rPr lang="el-GR" sz="1400" dirty="0" smtClean="0">
                <a:solidFill>
                  <a:schemeClr val="bg1"/>
                </a:solidFill>
              </a:rPr>
              <a:t>.</a:t>
            </a:r>
          </a:p>
          <a:p>
            <a:endParaRPr lang="el-GR" sz="1400" dirty="0">
              <a:solidFill>
                <a:schemeClr val="bg1"/>
              </a:solidFill>
            </a:endParaRPr>
          </a:p>
          <a:p>
            <a:r>
              <a:rPr lang="el-GR" sz="1400" dirty="0">
                <a:solidFill>
                  <a:schemeClr val="bg1"/>
                </a:solidFill>
              </a:rPr>
              <a:t>Κατόπιν των παραπάνω διαδικασιών, με την οριστικοποίηση της έκθεσης πιστοποίησης :</a:t>
            </a:r>
          </a:p>
          <a:p>
            <a:pPr lvl="0"/>
            <a:r>
              <a:rPr lang="el-GR" sz="1400" dirty="0">
                <a:solidFill>
                  <a:schemeClr val="bg1"/>
                </a:solidFill>
              </a:rPr>
              <a:t>Ο δικαιούχος ενημερώνεται γραπτώς για τα αποτελέσματα της πιστοποίησης με την αποστολή της σχετικής </a:t>
            </a:r>
            <a:r>
              <a:rPr lang="el-GR" sz="1400" dirty="0" smtClean="0">
                <a:solidFill>
                  <a:schemeClr val="bg1"/>
                </a:solidFill>
              </a:rPr>
              <a:t>έκθεσης και αποκτά </a:t>
            </a:r>
            <a:r>
              <a:rPr lang="el-GR" sz="1400" dirty="0">
                <a:solidFill>
                  <a:schemeClr val="bg1"/>
                </a:solidFill>
              </a:rPr>
              <a:t>δικαίωμα λήψης δημόσιας επιχορήγησης</a:t>
            </a:r>
            <a:r>
              <a:rPr lang="el-GR" sz="1400" dirty="0" smtClean="0">
                <a:solidFill>
                  <a:schemeClr val="bg1"/>
                </a:solidFill>
              </a:rPr>
              <a:t>.</a:t>
            </a:r>
          </a:p>
          <a:p>
            <a:pPr lvl="0"/>
            <a:endParaRPr lang="el-GR" sz="1400" dirty="0" smtClean="0">
              <a:solidFill>
                <a:schemeClr val="bg1"/>
              </a:solidFill>
            </a:endParaRPr>
          </a:p>
          <a:p>
            <a:r>
              <a:rPr lang="el-GR" sz="1400" dirty="0">
                <a:solidFill>
                  <a:schemeClr val="bg1"/>
                </a:solidFill>
              </a:rPr>
              <a:t>Με την κοινοποίηση των αποτελεσμάτων επαλήθευσης/πιστοποίησης, παρέχεται το δικαίωμα στους Δικαιούχους να ασκήσουν αντιρρήσεις. Ο τρόπος, καθώς και η αποκλειστική προθεσμία εντός της οποίας μπορεί να ασκηθεί το δικαίωμα αυτό, το όργανο εξέτασης, καθώς και η χρονική προθεσμία εντός της οποίας πρέπει να εκδίδεται θετική ή απορριπτική απόφαση προσδιορίζονται στην Α.Π. 126829 / EΥΘΥ 1217/21-12-2105 ΚΥΑ (ΦΕΚ Β </a:t>
            </a:r>
            <a:r>
              <a:rPr lang="el-GR" sz="1400" dirty="0" smtClean="0">
                <a:solidFill>
                  <a:schemeClr val="bg1"/>
                </a:solidFill>
              </a:rPr>
              <a:t>2784), όπως </a:t>
            </a:r>
            <a:r>
              <a:rPr lang="el-GR" sz="1400" dirty="0">
                <a:solidFill>
                  <a:schemeClr val="bg1"/>
                </a:solidFill>
              </a:rPr>
              <a:t>τροποποιείται και ισχύει κάθε φορά</a:t>
            </a:r>
            <a:r>
              <a:rPr lang="el-GR" sz="1400" dirty="0" smtClean="0">
                <a:solidFill>
                  <a:schemeClr val="bg1"/>
                </a:solidFill>
              </a:rPr>
              <a:t>.</a:t>
            </a:r>
          </a:p>
          <a:p>
            <a:endParaRPr lang="el-GR" sz="1400" dirty="0">
              <a:solidFill>
                <a:schemeClr val="bg1"/>
              </a:solidFill>
            </a:endParaRPr>
          </a:p>
          <a:p>
            <a:r>
              <a:rPr lang="el-GR" sz="1400" dirty="0">
                <a:solidFill>
                  <a:schemeClr val="bg1"/>
                </a:solidFill>
              </a:rPr>
              <a:t>Μετά την ολοκλήρωση της διαδικασίας υποβολής και εξέτασης αντιρρήσεων, </a:t>
            </a:r>
            <a:r>
              <a:rPr lang="el-GR" sz="1400" dirty="0" err="1">
                <a:solidFill>
                  <a:schemeClr val="bg1"/>
                </a:solidFill>
              </a:rPr>
              <a:t>επικαιροποιείται</a:t>
            </a:r>
            <a:r>
              <a:rPr lang="el-GR" sz="1400" dirty="0">
                <a:solidFill>
                  <a:schemeClr val="bg1"/>
                </a:solidFill>
              </a:rPr>
              <a:t> ή συμπληρώνεται, αν απαιτείται, η απόφαση έγκρισης των αποτελεσμάτων επαλήθευσης/πιστοποίησης. </a:t>
            </a:r>
            <a:endParaRPr lang="el-GR" sz="1400" dirty="0" smtClean="0">
              <a:solidFill>
                <a:schemeClr val="bg1"/>
              </a:solidFill>
            </a:endParaRPr>
          </a:p>
          <a:p>
            <a:endParaRPr lang="el-GR" sz="1400" dirty="0" smtClean="0">
              <a:solidFill>
                <a:schemeClr val="bg1"/>
              </a:solidFill>
            </a:endParaRPr>
          </a:p>
          <a:p>
            <a:r>
              <a:rPr lang="el-GR" sz="1400" dirty="0" smtClean="0">
                <a:solidFill>
                  <a:schemeClr val="bg1"/>
                </a:solidFill>
              </a:rPr>
              <a:t>Τα </a:t>
            </a:r>
            <a:r>
              <a:rPr lang="el-GR" sz="1400" dirty="0">
                <a:solidFill>
                  <a:schemeClr val="bg1"/>
                </a:solidFill>
              </a:rPr>
              <a:t>αποτελέσματα εξέτασης των αντιρρήσεων αποστέλλονται στους Δικαιούχους από τις Υπηρεσίες του ΕΦΔ / ΟΤΔ «</a:t>
            </a:r>
            <a:r>
              <a:rPr lang="el-GR" sz="1400" dirty="0" err="1">
                <a:solidFill>
                  <a:schemeClr val="bg1"/>
                </a:solidFill>
              </a:rPr>
              <a:t>ΤΑΠΤοΚ</a:t>
            </a:r>
            <a:r>
              <a:rPr lang="el-GR" sz="1400" dirty="0">
                <a:solidFill>
                  <a:schemeClr val="bg1"/>
                </a:solidFill>
              </a:rPr>
              <a:t> ΑΡΚΑΔΙΑ 2020 ΑΜΚΕ</a:t>
            </a:r>
            <a:r>
              <a:rPr lang="el-GR" sz="1400" dirty="0" smtClean="0">
                <a:solidFill>
                  <a:schemeClr val="bg1"/>
                </a:solidFill>
              </a:rPr>
              <a:t>».</a:t>
            </a:r>
          </a:p>
          <a:p>
            <a:endParaRPr lang="el-GR" sz="1400" dirty="0">
              <a:solidFill>
                <a:schemeClr val="bg1"/>
              </a:solidFill>
            </a:endParaRPr>
          </a:p>
          <a:p>
            <a:r>
              <a:rPr lang="el-GR" sz="1400" dirty="0">
                <a:solidFill>
                  <a:schemeClr val="bg1"/>
                </a:solidFill>
              </a:rPr>
              <a:t>Το Αίτημα Επαλήθευσης, η Έκθεση Επαλήθευσης, η Πιστοποίησή της και όλο το υλικό της υποβληθείσας αντίρρησης, τηρούνται στο Φάκελο της Πράξης.</a:t>
            </a:r>
          </a:p>
        </p:txBody>
      </p:sp>
      <p:pic>
        <p:nvPicPr>
          <p:cNvPr id="8" name="7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9"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5774594"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a:r>
              <a:rPr lang="el-GR" sz="1600" b="1" dirty="0" smtClean="0">
                <a:solidFill>
                  <a:schemeClr val="bg1"/>
                </a:solidFill>
              </a:rPr>
              <a:t>2. </a:t>
            </a:r>
            <a:r>
              <a:rPr lang="en-GB" sz="1600" b="1" dirty="0" smtClean="0">
                <a:solidFill>
                  <a:schemeClr val="bg1"/>
                </a:solidFill>
              </a:rPr>
              <a:t>ΚΑΤΑΒΟΛΗ </a:t>
            </a:r>
            <a:r>
              <a:rPr lang="en-GB" sz="1600" b="1" dirty="0">
                <a:solidFill>
                  <a:schemeClr val="bg1"/>
                </a:solidFill>
              </a:rPr>
              <a:t>ΕΝΙΣΧΥΣΗΣ – ΑΠΑΙΤΟΥΜΕΝΑ ΔΙΚΑΙΟΛΟΓΗΤΙΚΑ</a:t>
            </a:r>
            <a:endParaRPr lang="el-GR" sz="1600" dirty="0">
              <a:solidFill>
                <a:schemeClr val="bg1"/>
              </a:solidFill>
            </a:endParaRPr>
          </a:p>
        </p:txBody>
      </p:sp>
      <p:sp>
        <p:nvSpPr>
          <p:cNvPr id="11266" name="Rectangle 2"/>
          <p:cNvSpPr>
            <a:spLocks noChangeArrowheads="1"/>
          </p:cNvSpPr>
          <p:nvPr/>
        </p:nvSpPr>
        <p:spPr bwMode="auto">
          <a:xfrm>
            <a:off x="0" y="1714480"/>
            <a:ext cx="6858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smtClean="0">
                <a:solidFill>
                  <a:schemeClr val="bg1"/>
                </a:solidFill>
              </a:rPr>
              <a:t>Η </a:t>
            </a:r>
            <a:r>
              <a:rPr lang="el-GR" sz="1400" dirty="0">
                <a:solidFill>
                  <a:schemeClr val="bg1"/>
                </a:solidFill>
              </a:rPr>
              <a:t>καταβολή της ενίσχυσης γίνεται σε στάδια (δόσεις) κατά τη διάρκεια του έργου. </a:t>
            </a:r>
            <a:endParaRPr lang="el-GR" sz="1400" dirty="0" smtClean="0">
              <a:solidFill>
                <a:schemeClr val="bg1"/>
              </a:solidFill>
            </a:endParaRPr>
          </a:p>
          <a:p>
            <a:r>
              <a:rPr lang="el-GR" sz="1400" dirty="0" smtClean="0">
                <a:solidFill>
                  <a:schemeClr val="bg1"/>
                </a:solidFill>
              </a:rPr>
              <a:t>Κάθε </a:t>
            </a:r>
            <a:r>
              <a:rPr lang="el-GR" sz="1400" dirty="0">
                <a:solidFill>
                  <a:schemeClr val="bg1"/>
                </a:solidFill>
              </a:rPr>
              <a:t>δόση αντιστοιχεί σε συγκεκριμένο ποσοστό της συνολικής εγκεκριμένης ενίσχυσης. </a:t>
            </a:r>
            <a:endParaRPr lang="el-GR" sz="1400" dirty="0" smtClean="0">
              <a:solidFill>
                <a:schemeClr val="bg1"/>
              </a:solidFill>
            </a:endParaRPr>
          </a:p>
          <a:p>
            <a:r>
              <a:rPr lang="el-GR" sz="1400" dirty="0" smtClean="0">
                <a:solidFill>
                  <a:schemeClr val="bg1"/>
                </a:solidFill>
              </a:rPr>
              <a:t>Η </a:t>
            </a:r>
            <a:r>
              <a:rPr lang="el-GR" sz="1400" dirty="0">
                <a:solidFill>
                  <a:schemeClr val="bg1"/>
                </a:solidFill>
              </a:rPr>
              <a:t>τελευταία δόση (αποπληρωμή) καταβάλλεται μετά τη λήξη και οριστική παραλαβή του έργου και το ύψος της δεν είναι προκαθορισμένο, αλλά εξαρτάται από τις συνολικές πιστοποιημένες δαπάνες του κάθε δικαιούχου για το σύνολο του έργου</a:t>
            </a:r>
            <a:r>
              <a:rPr lang="el-GR" sz="1400" dirty="0" smtClean="0">
                <a:solidFill>
                  <a:schemeClr val="bg1"/>
                </a:solidFill>
              </a:rPr>
              <a:t>.</a:t>
            </a:r>
          </a:p>
          <a:p>
            <a:endParaRPr lang="el-GR" sz="1400" dirty="0">
              <a:solidFill>
                <a:schemeClr val="bg1"/>
              </a:solidFill>
            </a:endParaRPr>
          </a:p>
          <a:p>
            <a:r>
              <a:rPr lang="el-GR" sz="1400" dirty="0">
                <a:solidFill>
                  <a:schemeClr val="bg1"/>
                </a:solidFill>
              </a:rPr>
              <a:t>Η καταβολή της κάθε δόσης της ενίσχυσης από το Περιφερειακό Ταμείο Ανάπτυξης (ΠΤΑ) Πελοποννήσου, γίνεται με την κατάθεση του αντιστοίχου ποσού στον τραπεζικό λογαριασμό, που ο δικαιούχος έχει δηλώσει στον ΕΦΔ και θα πραγματοποιείται ανάλογα με τη ροή χρηματοδότησης, σύμφωνα με τις διαδικασίες χρηματοδότησης του Προγράμματος Δημοσίων Επενδύσεων (ΠΔΕ</a:t>
            </a:r>
            <a:r>
              <a:rPr lang="el-GR" sz="1400" dirty="0" smtClean="0">
                <a:solidFill>
                  <a:schemeClr val="bg1"/>
                </a:solidFill>
              </a:rPr>
              <a:t>).</a:t>
            </a:r>
          </a:p>
          <a:p>
            <a:endParaRPr lang="el-GR" sz="1400" dirty="0">
              <a:solidFill>
                <a:schemeClr val="bg1"/>
              </a:solidFill>
            </a:endParaRPr>
          </a:p>
          <a:p>
            <a:r>
              <a:rPr lang="el-GR" sz="1400" dirty="0">
                <a:solidFill>
                  <a:schemeClr val="bg1"/>
                </a:solidFill>
              </a:rPr>
              <a:t>Τα απαραίτητα δικαιολογητικά για την καταβολή επιχορήγησης, για όλες τις περιπτώσεις καταβολής, αποτυπώνονται στο Παράρτημα ΧΙ «ΑΠΑΙΤΟΥΜΕΝΑ ΔΙΚΑΙΟΛΟΓΗΤΙΚΑ ΓΙΑ ΤΗΝ ΚΑΤΑΒΟΛΗ ΤΗΣ ΕΠΙΧΟΡΗΓΗΣΗΣ</a:t>
            </a:r>
            <a:r>
              <a:rPr lang="el-GR" sz="1400" dirty="0" smtClean="0">
                <a:solidFill>
                  <a:schemeClr val="bg1"/>
                </a:solidFill>
              </a:rPr>
              <a:t>».</a:t>
            </a:r>
          </a:p>
          <a:p>
            <a:endParaRPr lang="el-GR" sz="1400" dirty="0">
              <a:solidFill>
                <a:schemeClr val="bg1"/>
              </a:solidFill>
            </a:endParaRPr>
          </a:p>
          <a:p>
            <a:r>
              <a:rPr lang="el-GR" sz="1400" dirty="0">
                <a:solidFill>
                  <a:schemeClr val="bg1"/>
                </a:solidFill>
              </a:rPr>
              <a:t>Το σύνολο των ενεργειών για τις καταβολές ενίσχυσης διενεργούνται μέσω του ΠΣΚΕ με την συμπλήρωση των αντίστοιχων πεδίων του</a:t>
            </a:r>
            <a:r>
              <a:rPr lang="el-GR" sz="1400" dirty="0" smtClean="0">
                <a:solidFill>
                  <a:schemeClr val="bg1"/>
                </a:solidFill>
              </a:rPr>
              <a:t>.</a:t>
            </a:r>
          </a:p>
          <a:p>
            <a:endParaRPr lang="el-GR" sz="1400" dirty="0">
              <a:solidFill>
                <a:schemeClr val="bg1"/>
              </a:solidFill>
            </a:endParaRPr>
          </a:p>
          <a:p>
            <a:r>
              <a:rPr lang="el-GR" sz="1400" dirty="0" smtClean="0">
                <a:solidFill>
                  <a:schemeClr val="bg1"/>
                </a:solidFill>
              </a:rPr>
              <a:t>Η </a:t>
            </a:r>
            <a:r>
              <a:rPr lang="el-GR" sz="1400" dirty="0">
                <a:solidFill>
                  <a:schemeClr val="bg1"/>
                </a:solidFill>
              </a:rPr>
              <a:t>δημόσια χρηματοδότηση καταβάλλεται απευθείας στον φορέα του επενδυτικού σχεδίου / δικαιούχο και δεν επιτρέπεται η εκχώρησή της σε τρίτους. </a:t>
            </a:r>
            <a:endParaRPr lang="el-GR" sz="1400" dirty="0" smtClean="0">
              <a:solidFill>
                <a:schemeClr val="bg1"/>
              </a:solidFill>
            </a:endParaRPr>
          </a:p>
          <a:p>
            <a:r>
              <a:rPr lang="el-GR" sz="1400" dirty="0" smtClean="0">
                <a:solidFill>
                  <a:schemeClr val="bg1"/>
                </a:solidFill>
              </a:rPr>
              <a:t>Κατ</a:t>
            </a:r>
            <a:r>
              <a:rPr lang="el-GR" sz="1400" dirty="0">
                <a:solidFill>
                  <a:schemeClr val="bg1"/>
                </a:solidFill>
              </a:rPr>
              <a:t>' εξαίρεση είναι δυνατή η εκχώρηση της δημόσιας χρηματοδότησης(εκτός της προκαταβολής) σε χρηματοπιστωτικό ίδρυμα για την παροχή δανείου που θα αντιστοιχεί σε μέρος ή στο σύνολο της δημόσιας χρηματοδότησης που χρησιμοποιείται για την υλοποίηση της επένδυσης. Σε αυτές τις περιπτώσεις η καταβολή της δημόσιας χρηματοδότησης γίνεται απευθείας στο χρηματοπιστωτικό ίδρυμα με το οποίο έχει υπογραφεί η σύμβαση εκχώρησης, για το ισόποσο τμήμα του βραχυπρόθεσμου αυτού δανείου. </a:t>
            </a:r>
            <a:endParaRPr lang="el-GR" sz="1400" dirty="0" smtClean="0">
              <a:solidFill>
                <a:schemeClr val="bg1"/>
              </a:solidFill>
            </a:endParaRPr>
          </a:p>
          <a:p>
            <a:r>
              <a:rPr lang="el-GR" sz="1400" dirty="0" smtClean="0">
                <a:solidFill>
                  <a:schemeClr val="bg1"/>
                </a:solidFill>
              </a:rPr>
              <a:t>Στις </a:t>
            </a:r>
            <a:r>
              <a:rPr lang="el-GR" sz="1400" dirty="0">
                <a:solidFill>
                  <a:schemeClr val="bg1"/>
                </a:solidFill>
              </a:rPr>
              <a:t>περιπτώσεις εκχώρησης, ο επενδυτής είναι υποχρεωμένος να προσκομίσει τη σύμβαση εκχώρησης με το χρηματοπιστωτικό ίδρυμα στον ΕΦΔ.</a:t>
            </a:r>
          </a:p>
        </p:txBody>
      </p:sp>
      <p:pic>
        <p:nvPicPr>
          <p:cNvPr id="6" name="5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7"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5774594"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a:r>
              <a:rPr lang="el-GR" sz="1600" b="1" dirty="0" smtClean="0">
                <a:solidFill>
                  <a:schemeClr val="bg1"/>
                </a:solidFill>
              </a:rPr>
              <a:t>2. </a:t>
            </a:r>
            <a:r>
              <a:rPr lang="en-GB" sz="1600" b="1" dirty="0" smtClean="0">
                <a:solidFill>
                  <a:schemeClr val="bg1"/>
                </a:solidFill>
              </a:rPr>
              <a:t>ΚΑΤΑΒΟΛΗ </a:t>
            </a:r>
            <a:r>
              <a:rPr lang="en-GB" sz="1600" b="1" dirty="0">
                <a:solidFill>
                  <a:schemeClr val="bg1"/>
                </a:solidFill>
              </a:rPr>
              <a:t>ΕΝΙΣΧΥΣΗΣ – ΑΠΑΙΤΟΥΜΕΝΑ ΔΙΚΑΙΟΛΟΓΗΤΙΚΑ</a:t>
            </a:r>
            <a:endParaRPr lang="el-GR" sz="1600" dirty="0">
              <a:solidFill>
                <a:schemeClr val="bg1"/>
              </a:solidFill>
            </a:endParaRPr>
          </a:p>
        </p:txBody>
      </p:sp>
      <p:sp>
        <p:nvSpPr>
          <p:cNvPr id="11266" name="Rectangle 2"/>
          <p:cNvSpPr>
            <a:spLocks noChangeArrowheads="1"/>
          </p:cNvSpPr>
          <p:nvPr/>
        </p:nvSpPr>
        <p:spPr bwMode="auto">
          <a:xfrm>
            <a:off x="0" y="1714480"/>
            <a:ext cx="6858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a:solidFill>
                  <a:schemeClr val="bg1"/>
                </a:solidFill>
              </a:rPr>
              <a:t>Μετά την υπογραφή της απόφασης ένταξης, είναι δυνατή η χορήγηση προκαταβολής, </a:t>
            </a:r>
            <a:r>
              <a:rPr lang="el-GR" sz="1400" b="1" dirty="0">
                <a:solidFill>
                  <a:schemeClr val="bg1"/>
                </a:solidFill>
              </a:rPr>
              <a:t>μέχρι το 40%</a:t>
            </a:r>
            <a:r>
              <a:rPr lang="el-GR" sz="1400" dirty="0">
                <a:solidFill>
                  <a:schemeClr val="bg1"/>
                </a:solidFill>
              </a:rPr>
              <a:t> της δημόσιας χρηματοδότησης, εφ’ όσον ο δικαιούχος/επιχείρηση προσκομίσει ισόποση εγγυητική επιστολή προκαταβολής από αναγνωρισμένο προς τούτο πιστωτικό ίδρυμα, η οποία εκδίδεται υπέρ του ΕΦΔ / ΟΤΔ «</a:t>
            </a:r>
            <a:r>
              <a:rPr lang="el-GR" sz="1400" dirty="0" err="1">
                <a:solidFill>
                  <a:schemeClr val="bg1"/>
                </a:solidFill>
              </a:rPr>
              <a:t>ΤΑΠΤοΚ</a:t>
            </a:r>
            <a:r>
              <a:rPr lang="el-GR" sz="1400" dirty="0">
                <a:solidFill>
                  <a:schemeClr val="bg1"/>
                </a:solidFill>
              </a:rPr>
              <a:t> ΑΡΚΑΔΙΑ 2020 ΑΜΚΕ», με διάρκεια ισχύος, είτε αορίστου χρόνου (μέχρι την επιστροφή της στο πιστωτικό ίδρυμα), είτε ορισμένου χρόνου με λήξη μετά την καταληκτική ημερομηνία ολοκλήρωσης της επένδυσης. </a:t>
            </a:r>
            <a:endParaRPr lang="el-GR" sz="1400" dirty="0" smtClean="0">
              <a:solidFill>
                <a:schemeClr val="bg1"/>
              </a:solidFill>
            </a:endParaRPr>
          </a:p>
          <a:p>
            <a:r>
              <a:rPr lang="el-GR" sz="1400" dirty="0" smtClean="0">
                <a:solidFill>
                  <a:schemeClr val="bg1"/>
                </a:solidFill>
              </a:rPr>
              <a:t>Η </a:t>
            </a:r>
            <a:r>
              <a:rPr lang="el-GR" sz="1400" dirty="0">
                <a:solidFill>
                  <a:schemeClr val="bg1"/>
                </a:solidFill>
              </a:rPr>
              <a:t>δυνατότητα λήψης προκαταβολής μέχρι του 40% της δημόσιας χρηματοδότησης, με την προσκόμιση ισόποσης εγγυητικής επιστολής, δύναται να πραγματοποιηθεί με σειριακά αιτήματα τα οποία δε θα υπερβαίνουν το προαναφερθέν ποσοστό και δε θα υποβληθούν μεταγενέστερα του πρώτου αιτήματος επαλήθευσης.</a:t>
            </a:r>
          </a:p>
          <a:p>
            <a:r>
              <a:rPr lang="el-GR" sz="1400" dirty="0">
                <a:solidFill>
                  <a:schemeClr val="bg1"/>
                </a:solidFill>
              </a:rPr>
              <a:t>Αποτελεί ευθύνη του ΕΦΔ να παρακολουθεί και να εξασφαλίζει ότι η κατά τα ανωτέρω προσκομισθείσα από δικαιούχο εγγυητική επιστολή είναι έγκυρη και παραμένει σε ισχύ καθ' όλη τη διάρκεια υλοποίησης της επένδυσής του.</a:t>
            </a:r>
          </a:p>
          <a:p>
            <a:endParaRPr lang="el-GR" sz="1400" dirty="0" smtClean="0">
              <a:solidFill>
                <a:schemeClr val="bg1"/>
              </a:solidFill>
            </a:endParaRPr>
          </a:p>
          <a:p>
            <a:r>
              <a:rPr lang="el-GR" sz="1400" dirty="0" smtClean="0">
                <a:solidFill>
                  <a:schemeClr val="bg1"/>
                </a:solidFill>
              </a:rPr>
              <a:t>Η </a:t>
            </a:r>
            <a:r>
              <a:rPr lang="el-GR" sz="1400" dirty="0">
                <a:solidFill>
                  <a:schemeClr val="bg1"/>
                </a:solidFill>
              </a:rPr>
              <a:t>προκαταβολή συμψηφίζεται με την ενδιάμεση καταβολή ή με την αποπληρωμή του έργου σε περίπτωση που δεν υπάρχει ενδιάμεση καταβολή.</a:t>
            </a:r>
          </a:p>
          <a:p>
            <a:endParaRPr lang="el-GR" sz="1400" dirty="0" smtClean="0">
              <a:solidFill>
                <a:schemeClr val="bg1"/>
              </a:solidFill>
            </a:endParaRPr>
          </a:p>
          <a:p>
            <a:r>
              <a:rPr lang="el-GR" sz="1400" dirty="0" smtClean="0">
                <a:solidFill>
                  <a:schemeClr val="bg1"/>
                </a:solidFill>
              </a:rPr>
              <a:t>Τα </a:t>
            </a:r>
            <a:r>
              <a:rPr lang="el-GR" sz="1400" dirty="0">
                <a:solidFill>
                  <a:schemeClr val="bg1"/>
                </a:solidFill>
              </a:rPr>
              <a:t>Αιτήματα Προκαταβολής υποβάλλονται από το δικαιούχο ηλεκτρονικά στο ΠΣΚΕ καταχωρώντας τα σχετικά πεδία του σημείου «ΑΙΤΗΜΑ ΠΡΟΚΑΤΑΒΟΛΗΣ» του ΠΣΚΕ. Ο δικαιούχος υποχρεούται να υποβάλλει σε φυσική μορφή τα απαιτούμενα δικαιολογητικά και παραστατικά όπως αυτά καθορίζονται στο Παράρτημα ΧΙ «ΑΠΑΙΤΟΥΜΕΝΑ ΔΙΚΑΙΟΛΟΓΗΤΙΚΑ ΓΙΑ ΤΗΝ ΚΑΤΑΒΟΛΗ ΤΗΣ ΕΠΙΧΟΡΗΓΗΣΗΣ</a:t>
            </a:r>
            <a:r>
              <a:rPr lang="el-GR" sz="1400" dirty="0" smtClean="0">
                <a:solidFill>
                  <a:schemeClr val="bg1"/>
                </a:solidFill>
              </a:rPr>
              <a:t>».</a:t>
            </a:r>
          </a:p>
          <a:p>
            <a:r>
              <a:rPr lang="el-GR" sz="1400" dirty="0" smtClean="0">
                <a:solidFill>
                  <a:schemeClr val="bg1"/>
                </a:solidFill>
              </a:rPr>
              <a:t> </a:t>
            </a:r>
            <a:r>
              <a:rPr lang="el-GR" sz="1400" dirty="0">
                <a:solidFill>
                  <a:schemeClr val="bg1"/>
                </a:solidFill>
              </a:rPr>
              <a:t>Ο τρόπος υποβολής των δικαιολογητικών σε φυσική (έντυπη) μορφή ταυτίζεται με τον περιγραφόμενο στο κεφάλαιο 8 «ΔΙΑΔΙΚΑΣΙΑ ΥΠΟΒΟΛΗΣ ΚΑΙ ΠΑΡΑΛΑΒΗΣ ΑΙΤΗΣΗΣ ΧΡΗΜΑΤΟΔΟΤΗΣΗΣ</a:t>
            </a:r>
            <a:r>
              <a:rPr lang="el-GR" sz="1400" dirty="0" smtClean="0">
                <a:solidFill>
                  <a:schemeClr val="bg1"/>
                </a:solidFill>
              </a:rPr>
              <a:t>».</a:t>
            </a:r>
          </a:p>
          <a:p>
            <a:endParaRPr lang="el-GR" sz="1400" dirty="0">
              <a:solidFill>
                <a:schemeClr val="bg1"/>
              </a:solidFill>
            </a:endParaRPr>
          </a:p>
          <a:p>
            <a:r>
              <a:rPr lang="el-GR" sz="1400" dirty="0">
                <a:solidFill>
                  <a:schemeClr val="bg1"/>
                </a:solidFill>
              </a:rPr>
              <a:t>H προκαταβολή θα πρέπει να καλύπτεται από τις δαπάνες που καταβάλλονται από το δικαιούχο στο πλαίσιο της υλοποίησης του έργου και να δικαιολογούνται με εξοφλημένα τιμολόγια ή λογιστικά έγγραφα ισοδύναμης αποδεικτικής αξίας εντός τριών ετών από το έτος καταβολής της προκαταβολής, εάν η ημερομηνία αυτή είναι προγενέστερη, ή την 31η Δεκεμβρίου 2023.</a:t>
            </a:r>
          </a:p>
        </p:txBody>
      </p:sp>
      <p:sp>
        <p:nvSpPr>
          <p:cNvPr id="6" name="5 - Ορθογώνιο"/>
          <p:cNvSpPr/>
          <p:nvPr/>
        </p:nvSpPr>
        <p:spPr>
          <a:xfrm>
            <a:off x="2214554" y="1285852"/>
            <a:ext cx="1498552" cy="307777"/>
          </a:xfrm>
          <a:prstGeom prst="rect">
            <a:avLst/>
          </a:prstGeom>
        </p:spPr>
        <p:txBody>
          <a:bodyPr wrap="none">
            <a:spAutoFit/>
          </a:bodyPr>
          <a:lstStyle/>
          <a:p>
            <a:r>
              <a:rPr lang="el-GR" sz="1400" b="1" u="sng" dirty="0" smtClean="0">
                <a:solidFill>
                  <a:schemeClr val="bg1"/>
                </a:solidFill>
              </a:rPr>
              <a:t>2.1 Προκαταβολή</a:t>
            </a:r>
            <a:endParaRPr lang="el-GR" sz="1400"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5774594"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a:r>
              <a:rPr lang="el-GR" sz="1600" b="1" dirty="0" smtClean="0">
                <a:solidFill>
                  <a:schemeClr val="bg1"/>
                </a:solidFill>
              </a:rPr>
              <a:t>2. </a:t>
            </a:r>
            <a:r>
              <a:rPr lang="en-GB" sz="1600" b="1" dirty="0" smtClean="0">
                <a:solidFill>
                  <a:schemeClr val="bg1"/>
                </a:solidFill>
              </a:rPr>
              <a:t>ΚΑΤΑΒΟΛΗ </a:t>
            </a:r>
            <a:r>
              <a:rPr lang="en-GB" sz="1600" b="1" dirty="0">
                <a:solidFill>
                  <a:schemeClr val="bg1"/>
                </a:solidFill>
              </a:rPr>
              <a:t>ΕΝΙΣΧΥΣΗΣ – ΑΠΑΙΤΟΥΜΕΝΑ ΔΙΚΑΙΟΛΟΓΗΤΙΚΑ</a:t>
            </a:r>
            <a:endParaRPr lang="el-GR" sz="1600" dirty="0">
              <a:solidFill>
                <a:schemeClr val="bg1"/>
              </a:solidFill>
            </a:endParaRPr>
          </a:p>
        </p:txBody>
      </p:sp>
      <p:sp>
        <p:nvSpPr>
          <p:cNvPr id="11266" name="Rectangle 2"/>
          <p:cNvSpPr>
            <a:spLocks noChangeArrowheads="1"/>
          </p:cNvSpPr>
          <p:nvPr/>
        </p:nvSpPr>
        <p:spPr bwMode="auto">
          <a:xfrm>
            <a:off x="0" y="1714480"/>
            <a:ext cx="6858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a:solidFill>
                  <a:schemeClr val="bg1"/>
                </a:solidFill>
              </a:rPr>
              <a:t>Μία ενδιάμεση πληρωμή καταβάλλεται έπειτα από υποβολή σχετικού Αιτήματος ενδιάμεσης Επαλήθευσης από πλευράς δικαιούχου και πιστοποίηση φυσικού και οικονομικού αντικειμένου, όπου και προσδιορίζεται το ύψος των επιλέξιμων δαπανών του έργου, μέχρι την ημερομηνία της υποβολής του Αιτήματος, καθώς και η αναλογούσα, εξ’ αυτών των δαπανών, δημόσια χρηματοδότηση</a:t>
            </a:r>
            <a:r>
              <a:rPr lang="el-GR" sz="1400" dirty="0" smtClean="0">
                <a:solidFill>
                  <a:schemeClr val="bg1"/>
                </a:solidFill>
              </a:rPr>
              <a:t>.</a:t>
            </a:r>
          </a:p>
          <a:p>
            <a:endParaRPr lang="el-GR" sz="1400" dirty="0">
              <a:solidFill>
                <a:schemeClr val="bg1"/>
              </a:solidFill>
            </a:endParaRPr>
          </a:p>
          <a:p>
            <a:r>
              <a:rPr lang="el-GR" sz="1400" dirty="0">
                <a:solidFill>
                  <a:schemeClr val="bg1"/>
                </a:solidFill>
              </a:rPr>
              <a:t>Η ενδιάμεση καταβολή ανέρχεται έως το 50% της εγκεκριμένης δημόσιας χρηματοδότησης. </a:t>
            </a:r>
            <a:endParaRPr lang="el-GR" sz="1400" dirty="0" smtClean="0">
              <a:solidFill>
                <a:schemeClr val="bg1"/>
              </a:solidFill>
            </a:endParaRPr>
          </a:p>
          <a:p>
            <a:endParaRPr lang="el-GR" sz="1400" dirty="0">
              <a:solidFill>
                <a:schemeClr val="bg1"/>
              </a:solidFill>
            </a:endParaRPr>
          </a:p>
          <a:p>
            <a:r>
              <a:rPr lang="el-GR" sz="1400" dirty="0" smtClean="0">
                <a:solidFill>
                  <a:schemeClr val="bg1"/>
                </a:solidFill>
              </a:rPr>
              <a:t>Καταβάλλεται </a:t>
            </a:r>
            <a:r>
              <a:rPr lang="el-GR" sz="1400" dirty="0">
                <a:solidFill>
                  <a:schemeClr val="bg1"/>
                </a:solidFill>
              </a:rPr>
              <a:t>από το ΠΤΑ Πελοποννήσου στο δικαιούχο της ενίσχυσης, εφ’ όσον μετά από έλεγχο που διενεργήσει ο ΕΦΔ, πιστοποιήσει την πραγματοποίηση του οικονομικού αντικειμένου σε αντίστοιχο ποσοστό και το ανάλογο φυσικό αντικείμενο.</a:t>
            </a:r>
          </a:p>
        </p:txBody>
      </p:sp>
      <p:sp>
        <p:nvSpPr>
          <p:cNvPr id="6" name="5 - Ορθογώνιο"/>
          <p:cNvSpPr/>
          <p:nvPr/>
        </p:nvSpPr>
        <p:spPr>
          <a:xfrm>
            <a:off x="2214554" y="1285852"/>
            <a:ext cx="2036583" cy="307777"/>
          </a:xfrm>
          <a:prstGeom prst="rect">
            <a:avLst/>
          </a:prstGeom>
        </p:spPr>
        <p:txBody>
          <a:bodyPr wrap="none">
            <a:spAutoFit/>
          </a:bodyPr>
          <a:lstStyle/>
          <a:p>
            <a:r>
              <a:rPr lang="el-GR" sz="1400" b="1" u="sng" dirty="0" smtClean="0">
                <a:solidFill>
                  <a:schemeClr val="bg1"/>
                </a:solidFill>
              </a:rPr>
              <a:t>2.2 </a:t>
            </a:r>
            <a:r>
              <a:rPr lang="el-GR" sz="1400" b="1" u="sng" dirty="0">
                <a:solidFill>
                  <a:schemeClr val="bg1"/>
                </a:solidFill>
              </a:rPr>
              <a:t>Ενδιάμεση καταβολή</a:t>
            </a:r>
            <a:endParaRPr lang="el-GR" sz="1400"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duotone>
              <a:prstClr val="black"/>
              <a:srgbClr val="FFCC66">
                <a:tint val="45000"/>
                <a:satMod val="400000"/>
              </a:srgbClr>
            </a:duotone>
          </a:blip>
          <a:srcRect/>
          <a:stretch>
            <a:fillRect/>
          </a:stretch>
        </p:blipFill>
        <p:spPr bwMode="auto">
          <a:xfrm>
            <a:off x="2285968" y="-35429"/>
            <a:ext cx="4572032" cy="535463"/>
          </a:xfrm>
          <a:prstGeom prst="rect">
            <a:avLst/>
          </a:prstGeom>
          <a:noFill/>
          <a:ln w="9525">
            <a:noFill/>
            <a:miter lim="800000"/>
            <a:headEnd/>
            <a:tailEnd/>
          </a:ln>
          <a:effectLst/>
        </p:spPr>
      </p:pic>
      <p:sp>
        <p:nvSpPr>
          <p:cNvPr id="11265" name="Rectangle 1"/>
          <p:cNvSpPr>
            <a:spLocks noChangeArrowheads="1"/>
          </p:cNvSpPr>
          <p:nvPr/>
        </p:nvSpPr>
        <p:spPr bwMode="auto">
          <a:xfrm>
            <a:off x="142852" y="857224"/>
            <a:ext cx="5774594"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a:r>
              <a:rPr lang="el-GR" sz="1600" b="1" dirty="0" smtClean="0">
                <a:solidFill>
                  <a:schemeClr val="bg1"/>
                </a:solidFill>
              </a:rPr>
              <a:t>2. </a:t>
            </a:r>
            <a:r>
              <a:rPr lang="en-GB" sz="1600" b="1" dirty="0" smtClean="0">
                <a:solidFill>
                  <a:schemeClr val="bg1"/>
                </a:solidFill>
              </a:rPr>
              <a:t>ΚΑΤΑΒΟΛΗ </a:t>
            </a:r>
            <a:r>
              <a:rPr lang="en-GB" sz="1600" b="1" dirty="0">
                <a:solidFill>
                  <a:schemeClr val="bg1"/>
                </a:solidFill>
              </a:rPr>
              <a:t>ΕΝΙΣΧΥΣΗΣ – ΑΠΑΙΤΟΥΜΕΝΑ ΔΙΚΑΙΟΛΟΓΗΤΙΚΑ</a:t>
            </a:r>
            <a:endParaRPr lang="el-GR" sz="1600" dirty="0">
              <a:solidFill>
                <a:schemeClr val="bg1"/>
              </a:solidFill>
            </a:endParaRPr>
          </a:p>
        </p:txBody>
      </p:sp>
      <p:sp>
        <p:nvSpPr>
          <p:cNvPr id="11266" name="Rectangle 2"/>
          <p:cNvSpPr>
            <a:spLocks noChangeArrowheads="1"/>
          </p:cNvSpPr>
          <p:nvPr/>
        </p:nvSpPr>
        <p:spPr bwMode="auto">
          <a:xfrm>
            <a:off x="0" y="1714480"/>
            <a:ext cx="6858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sz="1400" dirty="0">
                <a:solidFill>
                  <a:schemeClr val="bg1"/>
                </a:solidFill>
              </a:rPr>
              <a:t>Η αποπληρωμή της επιχορήγησης καταβάλλεται από το ΠΤΑ Πελοποννήσου, μετά την επιτόπια επαλήθευση της ολοκλήρωσης του έργου, την οριστική παραλαβή του και την Βεβαίωση Ολοκλήρωσης της Πράξης. </a:t>
            </a:r>
            <a:endParaRPr lang="el-GR" sz="1400" dirty="0" smtClean="0">
              <a:solidFill>
                <a:schemeClr val="bg1"/>
              </a:solidFill>
            </a:endParaRPr>
          </a:p>
          <a:p>
            <a:r>
              <a:rPr lang="el-GR" sz="1400" dirty="0" smtClean="0">
                <a:solidFill>
                  <a:schemeClr val="bg1"/>
                </a:solidFill>
              </a:rPr>
              <a:t>Στην </a:t>
            </a:r>
            <a:r>
              <a:rPr lang="el-GR" sz="1400" dirty="0">
                <a:solidFill>
                  <a:schemeClr val="bg1"/>
                </a:solidFill>
              </a:rPr>
              <a:t>περίπτωση που η δαπάνη για το σύνολο του έργου είναι τελικά μικρότερη της εγκριθείσας, η δημόσια χρηματοδότηση θα υπολογισθεί επί του πραγματοποιηθέντος και </a:t>
            </a:r>
            <a:r>
              <a:rPr lang="el-GR" sz="1400" dirty="0" err="1">
                <a:solidFill>
                  <a:schemeClr val="bg1"/>
                </a:solidFill>
              </a:rPr>
              <a:t>πιστοποιηθέντος</a:t>
            </a:r>
            <a:r>
              <a:rPr lang="el-GR" sz="1400" dirty="0">
                <a:solidFill>
                  <a:schemeClr val="bg1"/>
                </a:solidFill>
              </a:rPr>
              <a:t> κόστους του έργου, </a:t>
            </a:r>
            <a:r>
              <a:rPr lang="el-GR" sz="1400" b="1" dirty="0">
                <a:solidFill>
                  <a:schemeClr val="bg1"/>
                </a:solidFill>
              </a:rPr>
              <a:t>με ελάχιστο όριο επένδυσης το 70% </a:t>
            </a:r>
            <a:r>
              <a:rPr lang="el-GR" sz="1400" dirty="0">
                <a:solidFill>
                  <a:schemeClr val="bg1"/>
                </a:solidFill>
              </a:rPr>
              <a:t>του εγκεκριμένου επιλέξιμου κόστους του Επενδυτικού Σχεδίου</a:t>
            </a:r>
            <a:r>
              <a:rPr lang="el-GR" sz="1400" b="1" dirty="0" smtClean="0">
                <a:solidFill>
                  <a:schemeClr val="bg1"/>
                </a:solidFill>
              </a:rPr>
              <a:t>.</a:t>
            </a:r>
          </a:p>
          <a:p>
            <a:endParaRPr lang="el-GR" sz="1400" dirty="0">
              <a:solidFill>
                <a:schemeClr val="bg1"/>
              </a:solidFill>
            </a:endParaRPr>
          </a:p>
          <a:p>
            <a:r>
              <a:rPr lang="el-GR" sz="1400" dirty="0">
                <a:solidFill>
                  <a:schemeClr val="bg1"/>
                </a:solidFill>
              </a:rPr>
              <a:t>Επιπλέον, σημειώνεται ότι, σε περίπτωση υποβληθέντος αιτήματος ολοκλήρωσης έργου και μετά την κάλυψη τυχόν εκκρεμοτήτων και </a:t>
            </a:r>
            <a:r>
              <a:rPr lang="el-GR" sz="1400" dirty="0" smtClean="0">
                <a:solidFill>
                  <a:schemeClr val="bg1"/>
                </a:solidFill>
              </a:rPr>
              <a:t>ελλείψεων </a:t>
            </a:r>
            <a:r>
              <a:rPr lang="el-GR" sz="1400" dirty="0">
                <a:solidFill>
                  <a:schemeClr val="bg1"/>
                </a:solidFill>
              </a:rPr>
              <a:t>πιστοποιούνται επιλέξιμες</a:t>
            </a:r>
            <a:r>
              <a:rPr lang="el-GR" sz="1400" b="1" dirty="0">
                <a:solidFill>
                  <a:schemeClr val="bg1"/>
                </a:solidFill>
              </a:rPr>
              <a:t> δαπάνες σε ποσοστό μικρότερο του 70% του εγκεκριμένου Π/Υ τους</a:t>
            </a:r>
            <a:r>
              <a:rPr lang="el-GR" sz="1400" dirty="0">
                <a:solidFill>
                  <a:schemeClr val="bg1"/>
                </a:solidFill>
              </a:rPr>
              <a:t>, το έργο δεν παραλαμβάνεται και δύναται, μετά από σχετική εισήγηση του ΕΦΔ, προς τον Περιφερειάρχη Πελοποννήσου και κατόπιν γραπτής ενημέρωσης της ΕΥΔ ΕΠ Περιφέρειας Πελοποννήσου, να ανακληθεί η Απόφαση Ένταξης αυτού από το Πρόγραμμα και να κινηθεί η διαδικασία επιστροφής εντόκως της τυχόν καταβληθείσας δημόσιας χρηματοδότησης, σύμφωνα με το ισχύον κατά περίπτωση θεσμικό πλαίσιο</a:t>
            </a:r>
            <a:r>
              <a:rPr lang="el-GR" sz="1400" dirty="0" smtClean="0">
                <a:solidFill>
                  <a:schemeClr val="bg1"/>
                </a:solidFill>
              </a:rPr>
              <a:t>.</a:t>
            </a:r>
          </a:p>
          <a:p>
            <a:endParaRPr lang="el-GR" sz="1400" dirty="0">
              <a:solidFill>
                <a:schemeClr val="bg1"/>
              </a:solidFill>
            </a:endParaRPr>
          </a:p>
          <a:p>
            <a:r>
              <a:rPr lang="el-GR" sz="1400" dirty="0" smtClean="0">
                <a:solidFill>
                  <a:schemeClr val="bg1"/>
                </a:solidFill>
              </a:rPr>
              <a:t>Από </a:t>
            </a:r>
            <a:r>
              <a:rPr lang="el-GR" sz="1400" dirty="0">
                <a:solidFill>
                  <a:schemeClr val="bg1"/>
                </a:solidFill>
              </a:rPr>
              <a:t>τον ΕΦΔ διασφαλίζεται ότι ο Δικαιούχος λαμβάνει πλήρως το συνολικό ποσό της οφειλόμενης ενίσχυσης το αργότερο </a:t>
            </a:r>
            <a:r>
              <a:rPr lang="el-GR" sz="1400" b="1" dirty="0">
                <a:solidFill>
                  <a:schemeClr val="bg1"/>
                </a:solidFill>
              </a:rPr>
              <a:t>σε ενενήντα (90) μέρες</a:t>
            </a:r>
            <a:r>
              <a:rPr lang="el-GR" sz="1400" dirty="0">
                <a:solidFill>
                  <a:schemeClr val="bg1"/>
                </a:solidFill>
              </a:rPr>
              <a:t> μετά την ημερομηνία υποβολής του Αιτήματος από τον Δικαιούχο. Η προθεσμία πληρωμής των 90 ημερών δύναται να διακοπεί από τον ΕΦΔ σε δεόντως αιτιολογημένες περιπτώσεις σύμφωνα με το άρθρο 132 παρ. 2 του Καν. 1303/2013.</a:t>
            </a:r>
          </a:p>
          <a:p>
            <a:endParaRPr lang="el-GR" sz="1400" dirty="0" smtClean="0">
              <a:solidFill>
                <a:schemeClr val="bg1"/>
              </a:solidFill>
            </a:endParaRPr>
          </a:p>
          <a:p>
            <a:r>
              <a:rPr lang="el-GR" sz="1400" dirty="0" smtClean="0">
                <a:solidFill>
                  <a:schemeClr val="bg1"/>
                </a:solidFill>
              </a:rPr>
              <a:t>Εάν </a:t>
            </a:r>
            <a:r>
              <a:rPr lang="el-GR" sz="1400" dirty="0">
                <a:solidFill>
                  <a:schemeClr val="bg1"/>
                </a:solidFill>
              </a:rPr>
              <a:t>κατά την ολοκλήρωση του έργου διαπιστωθεί ότι, η συνολική ενίσχυση/δημόσια χρηματοδότηση που έχει ήδη καταβληθεί, σε κάποιον δικαιούχο είναι μεγαλύτερη από αυτή που δικαιούται βάσει των συνολικών πιστοποιημένων δαπανών του, όπως αυτές προκύπτουν από τη διαδικασία επαλήθευσης, τότε ο δικαιούχος επιστρέφει εντόκως τη διαφορά, σύμφωνα με τις εκάστοτε ισχύουσες διατάξεις περί ανάκτησης </a:t>
            </a:r>
            <a:r>
              <a:rPr lang="el-GR" sz="1400" dirty="0" err="1">
                <a:solidFill>
                  <a:schemeClr val="bg1"/>
                </a:solidFill>
              </a:rPr>
              <a:t>αχρεωστήτως</a:t>
            </a:r>
            <a:r>
              <a:rPr lang="el-GR" sz="1400" dirty="0">
                <a:solidFill>
                  <a:schemeClr val="bg1"/>
                </a:solidFill>
              </a:rPr>
              <a:t> καταβληθέντων ποσών και είσπραξης δημοσίων εσόδων για την περίπτωση έργων εθνικής και κοινοτικής χρηματοδότησης [ΚΥΑ υπ' </a:t>
            </a:r>
            <a:r>
              <a:rPr lang="el-GR" sz="1400" dirty="0" err="1">
                <a:solidFill>
                  <a:schemeClr val="bg1"/>
                </a:solidFill>
              </a:rPr>
              <a:t>αριθμ</a:t>
            </a:r>
            <a:r>
              <a:rPr lang="el-GR" sz="1400" dirty="0">
                <a:solidFill>
                  <a:schemeClr val="bg1"/>
                </a:solidFill>
              </a:rPr>
              <a:t>. 126829/ΕΥΘΥ 1217/ 21.12.2015 (Β 2784)].</a:t>
            </a:r>
          </a:p>
        </p:txBody>
      </p:sp>
      <p:sp>
        <p:nvSpPr>
          <p:cNvPr id="6" name="5 - Ορθογώνιο"/>
          <p:cNvSpPr/>
          <p:nvPr/>
        </p:nvSpPr>
        <p:spPr>
          <a:xfrm>
            <a:off x="2214554" y="1285852"/>
            <a:ext cx="1475084" cy="307777"/>
          </a:xfrm>
          <a:prstGeom prst="rect">
            <a:avLst/>
          </a:prstGeom>
        </p:spPr>
        <p:txBody>
          <a:bodyPr wrap="none">
            <a:spAutoFit/>
          </a:bodyPr>
          <a:lstStyle/>
          <a:p>
            <a:r>
              <a:rPr lang="el-GR" sz="1400" b="1" u="sng" dirty="0" smtClean="0">
                <a:solidFill>
                  <a:schemeClr val="bg1"/>
                </a:solidFill>
              </a:rPr>
              <a:t>2.3 </a:t>
            </a:r>
            <a:r>
              <a:rPr lang="el-GR" sz="1400" b="1" u="sng" dirty="0">
                <a:solidFill>
                  <a:schemeClr val="bg1"/>
                </a:solidFill>
              </a:rPr>
              <a:t>Αποπληρωμή</a:t>
            </a:r>
            <a:endParaRPr lang="el-GR" sz="1400" u="sng" dirty="0">
              <a:solidFill>
                <a:schemeClr val="bg1"/>
              </a:solidFill>
            </a:endParaRPr>
          </a:p>
        </p:txBody>
      </p:sp>
      <p:pic>
        <p:nvPicPr>
          <p:cNvPr id="7" name="6 - Εικόνα" descr="logo-arkadia2020-last-web.jpg"/>
          <p:cNvPicPr>
            <a:picLocks noChangeAspect="1"/>
          </p:cNvPicPr>
          <p:nvPr/>
        </p:nvPicPr>
        <p:blipFill>
          <a:blip r:embed="rId4" cstate="print"/>
          <a:stretch>
            <a:fillRect/>
          </a:stretch>
        </p:blipFill>
        <p:spPr>
          <a:xfrm>
            <a:off x="0" y="8576072"/>
            <a:ext cx="6858000" cy="567928"/>
          </a:xfrm>
          <a:prstGeom prst="rect">
            <a:avLst/>
          </a:prstGeom>
        </p:spPr>
      </p:pic>
      <p:pic>
        <p:nvPicPr>
          <p:cNvPr id="8" name="Picture 2"/>
          <p:cNvPicPr>
            <a:picLocks noChangeAspect="1" noChangeArrowheads="1"/>
          </p:cNvPicPr>
          <p:nvPr/>
        </p:nvPicPr>
        <p:blipFill>
          <a:blip r:embed="rId5"/>
          <a:srcRect/>
          <a:stretch>
            <a:fillRect/>
          </a:stretch>
        </p:blipFill>
        <p:spPr bwMode="auto">
          <a:xfrm>
            <a:off x="0" y="0"/>
            <a:ext cx="928670" cy="884553"/>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advClick="0"/>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84</TotalTime>
  <Words>2678</Words>
  <Application>Microsoft Office PowerPoint</Application>
  <PresentationFormat>Προβολή στην οθόνη (4:3)</PresentationFormat>
  <Paragraphs>180</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ΤΑΚΗΣ ΜΑΝΤΑΣ</dc:creator>
  <cp:lastModifiedBy>ΤΑΚΗΣ ΜΑΝΤΑΣ</cp:lastModifiedBy>
  <cp:revision>29</cp:revision>
  <dcterms:created xsi:type="dcterms:W3CDTF">2022-08-27T08:07:22Z</dcterms:created>
  <dcterms:modified xsi:type="dcterms:W3CDTF">2022-08-27T10:23:04Z</dcterms:modified>
</cp:coreProperties>
</file>